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handoutMasterIdLst>
    <p:handoutMasterId r:id="rId40"/>
  </p:handoutMasterIdLst>
  <p:sldIdLst>
    <p:sldId id="351" r:id="rId2"/>
    <p:sldId id="443" r:id="rId3"/>
    <p:sldId id="452" r:id="rId4"/>
    <p:sldId id="349" r:id="rId5"/>
    <p:sldId id="494" r:id="rId6"/>
    <p:sldId id="478" r:id="rId7"/>
    <p:sldId id="425" r:id="rId8"/>
    <p:sldId id="496" r:id="rId9"/>
    <p:sldId id="405" r:id="rId10"/>
    <p:sldId id="477" r:id="rId11"/>
    <p:sldId id="479" r:id="rId12"/>
    <p:sldId id="482" r:id="rId13"/>
    <p:sldId id="490" r:id="rId14"/>
    <p:sldId id="491" r:id="rId15"/>
    <p:sldId id="409" r:id="rId16"/>
    <p:sldId id="483" r:id="rId17"/>
    <p:sldId id="414" r:id="rId18"/>
    <p:sldId id="489" r:id="rId19"/>
    <p:sldId id="415" r:id="rId20"/>
    <p:sldId id="416" r:id="rId21"/>
    <p:sldId id="485" r:id="rId22"/>
    <p:sldId id="486" r:id="rId23"/>
    <p:sldId id="487" r:id="rId24"/>
    <p:sldId id="463" r:id="rId25"/>
    <p:sldId id="498" r:id="rId26"/>
    <p:sldId id="380" r:id="rId27"/>
    <p:sldId id="459" r:id="rId28"/>
    <p:sldId id="497" r:id="rId29"/>
    <p:sldId id="390" r:id="rId30"/>
    <p:sldId id="389" r:id="rId31"/>
    <p:sldId id="492" r:id="rId32"/>
    <p:sldId id="495" r:id="rId33"/>
    <p:sldId id="444" r:id="rId34"/>
    <p:sldId id="446" r:id="rId35"/>
    <p:sldId id="493" r:id="rId36"/>
    <p:sldId id="413" r:id="rId37"/>
    <p:sldId id="499"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00"/>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84" autoAdjust="0"/>
    <p:restoredTop sz="95166" autoAdjust="0"/>
  </p:normalViewPr>
  <p:slideViewPr>
    <p:cSldViewPr snapToGrid="0">
      <p:cViewPr>
        <p:scale>
          <a:sx n="100" d="100"/>
          <a:sy n="100" d="100"/>
        </p:scale>
        <p:origin x="456" y="64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94" d="100"/>
          <a:sy n="94" d="100"/>
        </p:scale>
        <p:origin x="3704" y="19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5B498BCF-C905-E646-944D-2928BFE2F061}" type="datetimeFigureOut">
              <a:rPr lang="en-US" smtClean="0"/>
              <a:t>6/22/17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3F72D5D-D97B-0A4F-881B-00F17EBB65B1}" type="slidenum">
              <a:rPr lang="en-US" smtClean="0"/>
              <a:t>‹#›</a:t>
            </a:fld>
            <a:endParaRPr lang="en-US"/>
          </a:p>
        </p:txBody>
      </p:sp>
    </p:spTree>
    <p:extLst>
      <p:ext uri="{BB962C8B-B14F-4D97-AF65-F5344CB8AC3E}">
        <p14:creationId xmlns:p14="http://schemas.microsoft.com/office/powerpoint/2010/main" val="9934812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BB03E87-2196-409F-9917-B96E0FB7F128}" type="datetimeFigureOut">
              <a:rPr lang="en-US" smtClean="0"/>
              <a:t>6/22/17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61D6427-4E40-48B2-9E5C-DB98B8F42838}" type="slidenum">
              <a:rPr lang="en-US" smtClean="0"/>
              <a:t>‹#›</a:t>
            </a:fld>
            <a:endParaRPr lang="en-US"/>
          </a:p>
        </p:txBody>
      </p:sp>
    </p:spTree>
    <p:extLst>
      <p:ext uri="{BB962C8B-B14F-4D97-AF65-F5344CB8AC3E}">
        <p14:creationId xmlns:p14="http://schemas.microsoft.com/office/powerpoint/2010/main" val="806787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a 79 year company that has 1 or 2 of almost everything but most of our 3,000 servers run Windows in support of N tier Business Applications in our own datacenters.</a:t>
            </a:r>
            <a:endParaRPr lang="en-US"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1</a:t>
            </a:fld>
            <a:endParaRPr lang="en-US"/>
          </a:p>
        </p:txBody>
      </p:sp>
    </p:spTree>
    <p:extLst>
      <p:ext uri="{BB962C8B-B14F-4D97-AF65-F5344CB8AC3E}">
        <p14:creationId xmlns:p14="http://schemas.microsoft.com/office/powerpoint/2010/main" val="1337456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a:t>
            </a:r>
            <a:r>
              <a:rPr lang="en-US" sz="1200" baseline="0" dirty="0" smtClean="0"/>
              <a:t> journey has included </a:t>
            </a:r>
            <a:r>
              <a:rPr lang="en-US" sz="1200" dirty="0" smtClean="0"/>
              <a:t>“Lots of self doubt, I definitely felt like an imposter.; Eventually, I felt like I could contribute”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“It’s been hard to ramp up due to the slew of tools, behaviors, and new ways of thinking”</a:t>
            </a:r>
          </a:p>
          <a:p>
            <a:endParaRPr lang="en-US" sz="1200" dirty="0" smtClean="0"/>
          </a:p>
          <a:p>
            <a:r>
              <a:rPr lang="en-US" sz="1200" dirty="0" smtClean="0"/>
              <a:t>The team has grown quite a bit but can regress to old ideas and mindsets; I learned quite a bit about dealing with folks I don’t agree with (as an</a:t>
            </a:r>
            <a:r>
              <a:rPr lang="en-US" sz="1200" baseline="0" dirty="0" smtClean="0"/>
              <a:t> aside, </a:t>
            </a:r>
            <a:r>
              <a:rPr lang="en-US" sz="1200" dirty="0" smtClean="0"/>
              <a:t>these</a:t>
            </a:r>
            <a:r>
              <a:rPr lang="en-US" sz="1200" baseline="0" dirty="0" smtClean="0"/>
              <a:t> types of situations happen more due to working more collaboratively than in the past)</a:t>
            </a:r>
            <a:endParaRPr lang="en-US" sz="1200" dirty="0" smtClean="0"/>
          </a:p>
          <a:p>
            <a:endParaRPr lang="en-US" sz="1200" dirty="0" smtClean="0"/>
          </a:p>
          <a:p>
            <a:endParaRPr lang="en-US" sz="120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10</a:t>
            </a:fld>
            <a:endParaRPr lang="en-US"/>
          </a:p>
        </p:txBody>
      </p:sp>
    </p:spTree>
    <p:extLst>
      <p:ext uri="{BB962C8B-B14F-4D97-AF65-F5344CB8AC3E}">
        <p14:creationId xmlns:p14="http://schemas.microsoft.com/office/powerpoint/2010/main" val="1147245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My favorite aspect has been: </a:t>
            </a:r>
            <a:r>
              <a:rPr lang="en-US" sz="1200" dirty="0" smtClean="0"/>
              <a:t>“The encouragement to experiment (fail) without fear of punishment, especially with ChatOps”</a:t>
            </a:r>
          </a:p>
          <a:p>
            <a:endParaRPr lang="en-US" sz="1200" dirty="0" smtClean="0"/>
          </a:p>
          <a:p>
            <a:r>
              <a:rPr lang="en-US" sz="1200" dirty="0" smtClean="0"/>
              <a:t>I have enjoyed expanding my sphere of responsibilities and interests by breaking down IT silos.  The variety and level of activity within the team has been rejuvenating</a:t>
            </a:r>
          </a:p>
          <a:p>
            <a:endParaRPr lang="en-US" sz="1200" dirty="0" smtClean="0"/>
          </a:p>
          <a:p>
            <a:r>
              <a:rPr lang="en-US" sz="1200" dirty="0" smtClean="0"/>
              <a:t>I enjoy being on the leading edge of enterprise IT. DevOps is not new for unicorns but it is still in beginning stages in Microsoft centric enterprises.</a:t>
            </a:r>
          </a:p>
          <a:p>
            <a:endParaRPr lang="en-US" sz="1200" dirty="0" smtClean="0"/>
          </a:p>
          <a:p>
            <a:r>
              <a:rPr lang="en-US" sz="1200" dirty="0" smtClean="0"/>
              <a:t>People, Teammates, and Mentorship</a:t>
            </a:r>
          </a:p>
          <a:p>
            <a:endParaRPr lang="en-US" sz="1200" dirty="0" smtClean="0"/>
          </a:p>
          <a:p>
            <a:r>
              <a:rPr lang="en-US" sz="1200" dirty="0" smtClean="0"/>
              <a:t>Learning to ask for help; </a:t>
            </a:r>
          </a:p>
          <a:p>
            <a:endParaRPr lang="en-US" sz="1200" dirty="0" smtClean="0"/>
          </a:p>
          <a:p>
            <a:r>
              <a:rPr lang="en-US" sz="1200" dirty="0" smtClean="0"/>
              <a:t>Developing confidence</a:t>
            </a:r>
          </a:p>
        </p:txBody>
      </p:sp>
      <p:sp>
        <p:nvSpPr>
          <p:cNvPr id="4" name="Slide Number Placeholder 3"/>
          <p:cNvSpPr>
            <a:spLocks noGrp="1"/>
          </p:cNvSpPr>
          <p:nvPr>
            <p:ph type="sldNum" sz="quarter" idx="10"/>
          </p:nvPr>
        </p:nvSpPr>
        <p:spPr/>
        <p:txBody>
          <a:bodyPr/>
          <a:lstStyle/>
          <a:p>
            <a:fld id="{A61D6427-4E40-48B2-9E5C-DB98B8F42838}" type="slidenum">
              <a:rPr lang="en-US" smtClean="0"/>
              <a:t>11</a:t>
            </a:fld>
            <a:endParaRPr lang="en-US"/>
          </a:p>
        </p:txBody>
      </p:sp>
    </p:spTree>
    <p:extLst>
      <p:ext uri="{BB962C8B-B14F-4D97-AF65-F5344CB8AC3E}">
        <p14:creationId xmlns:p14="http://schemas.microsoft.com/office/powerpoint/2010/main" val="1582594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Least favorite aspect:</a:t>
            </a:r>
            <a:r>
              <a:rPr lang="en-US" sz="1200" dirty="0" smtClean="0"/>
              <a:t> “Lack of prioritization across projects, maintenance, support"</a:t>
            </a:r>
          </a:p>
          <a:p>
            <a:endParaRPr lang="en-US" sz="1200" dirty="0" smtClean="0"/>
          </a:p>
          <a:p>
            <a:r>
              <a:rPr lang="en-US" sz="1200" dirty="0" smtClean="0"/>
              <a:t>Constant change… all the experiments, not enough time to go deep</a:t>
            </a:r>
          </a:p>
          <a:p>
            <a:endParaRPr lang="en-US" sz="1200" dirty="0" smtClean="0"/>
          </a:p>
          <a:p>
            <a:r>
              <a:rPr lang="en-US" sz="1200" dirty="0" smtClean="0"/>
              <a:t>Adapting to change is difficult, especially for those in the field for many years</a:t>
            </a:r>
          </a:p>
          <a:p>
            <a:endParaRPr lang="en-US" sz="1200" dirty="0" smtClean="0"/>
          </a:p>
          <a:p>
            <a:r>
              <a:rPr lang="en-US" sz="1200" dirty="0" smtClean="0"/>
              <a:t>Not being able to devote enough time to new work</a:t>
            </a:r>
          </a:p>
          <a:p>
            <a:endParaRPr lang="en-US" sz="1200" dirty="0" smtClean="0"/>
          </a:p>
          <a:p>
            <a:r>
              <a:rPr lang="en-US" sz="1200" dirty="0" smtClean="0"/>
              <a:t>Feeling lost/helpless, discomfort due to breadth</a:t>
            </a:r>
            <a:r>
              <a:rPr lang="en-US" sz="1200" baseline="0" dirty="0" smtClean="0"/>
              <a:t> of technologies we run</a:t>
            </a:r>
            <a:endParaRPr lang="en-US" sz="1200" dirty="0" smtClean="0"/>
          </a:p>
          <a:p>
            <a:endParaRPr lang="en-US" sz="1200" dirty="0" smtClean="0"/>
          </a:p>
          <a:p>
            <a:r>
              <a:rPr lang="en-US" sz="1200" dirty="0" smtClean="0"/>
              <a:t>Windows makes it harder than it needs to be</a:t>
            </a:r>
          </a:p>
          <a:p>
            <a:endParaRPr lang="en-US" sz="1200" dirty="0" smtClean="0"/>
          </a:p>
          <a:p>
            <a:r>
              <a:rPr lang="en-US" sz="1200" dirty="0" smtClean="0"/>
              <a:t>The lack of time to experiment with technologies outside my immediate areas of responsibility has been frustrating</a:t>
            </a:r>
          </a:p>
          <a:p>
            <a:endParaRPr lang="en-US" sz="120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12</a:t>
            </a:fld>
            <a:endParaRPr lang="en-US"/>
          </a:p>
        </p:txBody>
      </p:sp>
    </p:spTree>
    <p:extLst>
      <p:ext uri="{BB962C8B-B14F-4D97-AF65-F5344CB8AC3E}">
        <p14:creationId xmlns:p14="http://schemas.microsoft.com/office/powerpoint/2010/main" val="1306324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Over the next two years, you’re going to have to disappoint someone - It could be your manager, it could be the business, it could be your teammates, it could be your family, it could be yourself. You’re already at 100% and changing the way you work will seem like adding another 30% of 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Choose wisely who you disappoint, and remember that you’re not in this transformation alone.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Spend some time assisting the business units you support to be more self-sufficient – give them the tools and permissions to help themselves so that you can focus on the true elements of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near future and speed of infrastructure isn’t going to allow itself to be built and maintained by "paint by numbers"</a:t>
            </a:r>
            <a:r>
              <a:rPr lang="en-US" sz="1200" baseline="0" dirty="0" smtClean="0"/>
              <a:t> </a:t>
            </a:r>
            <a:r>
              <a:rPr lang="en-US" sz="1200" dirty="0" smtClean="0"/>
              <a:t>Microsoft Wizard – even MS is rapidly changing its toolsets in response to the reinvention of IT infrastructure.  </a:t>
            </a:r>
          </a:p>
        </p:txBody>
      </p:sp>
      <p:sp>
        <p:nvSpPr>
          <p:cNvPr id="4" name="Slide Number Placeholder 3"/>
          <p:cNvSpPr>
            <a:spLocks noGrp="1"/>
          </p:cNvSpPr>
          <p:nvPr>
            <p:ph type="sldNum" sz="quarter" idx="10"/>
          </p:nvPr>
        </p:nvSpPr>
        <p:spPr/>
        <p:txBody>
          <a:bodyPr/>
          <a:lstStyle/>
          <a:p>
            <a:fld id="{A61D6427-4E40-48B2-9E5C-DB98B8F42838}" type="slidenum">
              <a:rPr lang="en-US" smtClean="0"/>
              <a:t>13</a:t>
            </a:fld>
            <a:endParaRPr lang="en-US"/>
          </a:p>
        </p:txBody>
      </p:sp>
    </p:spTree>
    <p:extLst>
      <p:ext uri="{BB962C8B-B14F-4D97-AF65-F5344CB8AC3E}">
        <p14:creationId xmlns:p14="http://schemas.microsoft.com/office/powerpoint/2010/main" val="591715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Prepare for a lot of change; be willing to embrace the change; Reflect on why you do things...is it still valid?  Was it ever valid?</a:t>
            </a:r>
          </a:p>
          <a:p>
            <a:endParaRPr lang="en-US" sz="1200" dirty="0" smtClean="0"/>
          </a:p>
          <a:p>
            <a:r>
              <a:rPr lang="en-US" sz="1200" dirty="0" smtClean="0"/>
              <a:t>Your existing skills are becoming obsolete and your expertise is at risk; Find a way to get started on new ideas</a:t>
            </a:r>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“Don’t be overwhelmed by DevOps nirvana...stay focused on incremental improvements.  Each improvement is like a savings deposit that will compound over time”</a:t>
            </a:r>
          </a:p>
          <a:p>
            <a:endParaRPr lang="en-US" sz="120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14</a:t>
            </a:fld>
            <a:endParaRPr lang="en-US"/>
          </a:p>
        </p:txBody>
      </p:sp>
    </p:spTree>
    <p:extLst>
      <p:ext uri="{BB962C8B-B14F-4D97-AF65-F5344CB8AC3E}">
        <p14:creationId xmlns:p14="http://schemas.microsoft.com/office/powerpoint/2010/main" val="1229345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 Career progression</a:t>
            </a:r>
          </a:p>
          <a:p>
            <a:r>
              <a:rPr lang="en-US" sz="1200" dirty="0" smtClean="0"/>
              <a:t>2. Educational background</a:t>
            </a:r>
          </a:p>
          <a:p>
            <a:r>
              <a:rPr lang="en-US" sz="1200" dirty="0" smtClean="0"/>
              <a:t>3. Vendor certifications</a:t>
            </a:r>
          </a:p>
          <a:p>
            <a:endParaRPr lang="en-US" sz="1200" dirty="0" smtClean="0"/>
          </a:p>
          <a:p>
            <a:r>
              <a:rPr lang="en-US" sz="1200" dirty="0" smtClean="0"/>
              <a:t>Majority of our team</a:t>
            </a:r>
            <a:r>
              <a:rPr lang="en-US" sz="1200" baseline="0" dirty="0" smtClean="0"/>
              <a:t> members started on a help desk or operations and have shown that they can learn in the past.  How can we rekindle that spark?</a:t>
            </a:r>
          </a:p>
          <a:p>
            <a:endParaRPr lang="en-US" sz="1200" baseline="0" dirty="0" smtClean="0"/>
          </a:p>
          <a:p>
            <a:r>
              <a:rPr lang="en-US" sz="1200" baseline="0" dirty="0" smtClean="0"/>
              <a:t>Although contemporary biologists have proven a frog that is gradually heated will jump out of boiling water, I think it is still a useful change tactic to periodically change the conditions to challenge the team.</a:t>
            </a:r>
          </a:p>
          <a:p>
            <a:endParaRPr lang="en-US" sz="1200" baseline="0" dirty="0" smtClean="0"/>
          </a:p>
          <a:p>
            <a:r>
              <a:rPr lang="en-US" sz="1200" baseline="0" dirty="0" smtClean="0"/>
              <a:t>Indeed, thermoregulation by changing location is a fundamentally necessary survival strategy for frogs and other ectotherms.</a:t>
            </a:r>
          </a:p>
          <a:p>
            <a:endParaRPr lang="en-US" sz="1200" dirty="0"/>
          </a:p>
        </p:txBody>
      </p:sp>
      <p:sp>
        <p:nvSpPr>
          <p:cNvPr id="4" name="Slide Number Placeholder 3"/>
          <p:cNvSpPr>
            <a:spLocks noGrp="1"/>
          </p:cNvSpPr>
          <p:nvPr>
            <p:ph type="sldNum" sz="quarter" idx="10"/>
          </p:nvPr>
        </p:nvSpPr>
        <p:spPr/>
        <p:txBody>
          <a:bodyPr/>
          <a:lstStyle/>
          <a:p>
            <a:fld id="{A61D6427-4E40-48B2-9E5C-DB98B8F42838}" type="slidenum">
              <a:rPr lang="en-US" smtClean="0"/>
              <a:t>15</a:t>
            </a:fld>
            <a:endParaRPr lang="en-US"/>
          </a:p>
        </p:txBody>
      </p:sp>
    </p:spTree>
    <p:extLst>
      <p:ext uri="{BB962C8B-B14F-4D97-AF65-F5344CB8AC3E}">
        <p14:creationId xmlns:p14="http://schemas.microsoft.com/office/powerpoint/2010/main" val="135346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buFont typeface="Arial" charset="0"/>
              <a:buChar char="•"/>
            </a:pPr>
            <a:r>
              <a:rPr lang="en-US" sz="1200" b="0" i="0" kern="1200" dirty="0" smtClean="0">
                <a:effectLst/>
                <a:latin typeface="+mn-lt"/>
                <a:ea typeface="+mn-ea"/>
                <a:cs typeface="+mn-cs"/>
              </a:rPr>
              <a:t>The role of a leader in the learning organization is that of a designer, teacher, and steward who can build shared vision and challenge prevailing mental models. The</a:t>
            </a:r>
            <a:r>
              <a:rPr lang="en-US" sz="1200" b="0" i="0" kern="1200" baseline="0" dirty="0" smtClean="0">
                <a:effectLst/>
                <a:latin typeface="+mn-lt"/>
                <a:ea typeface="+mn-ea"/>
                <a:cs typeface="+mn-cs"/>
              </a:rPr>
              <a:t> leader </a:t>
            </a:r>
            <a:r>
              <a:rPr lang="en-US" sz="1200" b="0" i="0" kern="1200" dirty="0" smtClean="0">
                <a:effectLst/>
                <a:latin typeface="+mn-lt"/>
                <a:ea typeface="+mn-ea"/>
                <a:cs typeface="+mn-cs"/>
              </a:rPr>
              <a:t>is responsible for</a:t>
            </a:r>
            <a:r>
              <a:rPr lang="en-US" sz="1200" b="0" i="0" kern="1200" baseline="0" dirty="0" smtClean="0">
                <a:effectLst/>
                <a:latin typeface="+mn-lt"/>
                <a:ea typeface="+mn-ea"/>
                <a:cs typeface="+mn-cs"/>
              </a:rPr>
              <a:t> learning</a:t>
            </a:r>
            <a:r>
              <a:rPr lang="en-US" sz="1200" b="0" i="0" kern="1200" dirty="0" smtClean="0">
                <a:effectLst/>
                <a:latin typeface="+mn-lt"/>
                <a:ea typeface="+mn-ea"/>
                <a:cs typeface="+mn-cs"/>
              </a:rPr>
              <a:t>.</a:t>
            </a:r>
          </a:p>
          <a:p>
            <a:pPr marL="171450" indent="-171450">
              <a:lnSpc>
                <a:spcPct val="100000"/>
              </a:lnSpc>
              <a:spcBef>
                <a:spcPts val="0"/>
              </a:spcBef>
              <a:buFont typeface="Arial" charset="0"/>
              <a:buChar char="•"/>
            </a:pPr>
            <a:endParaRPr lang="is-IS" sz="1200" dirty="0" smtClean="0"/>
          </a:p>
          <a:p>
            <a:pPr marL="171450" indent="-171450">
              <a:lnSpc>
                <a:spcPct val="100000"/>
              </a:lnSpc>
              <a:spcBef>
                <a:spcPts val="0"/>
              </a:spcBef>
              <a:buFont typeface="Arial" charset="0"/>
              <a:buChar char="•"/>
            </a:pPr>
            <a:r>
              <a:rPr lang="is-IS" sz="1200" dirty="0" smtClean="0"/>
              <a:t>Here are some questions to reflect</a:t>
            </a:r>
            <a:r>
              <a:rPr lang="is-IS" sz="1200" baseline="0" dirty="0" smtClean="0"/>
              <a:t> on:</a:t>
            </a:r>
            <a:endParaRPr lang="is-IS" sz="1200" dirty="0" smtClean="0"/>
          </a:p>
          <a:p>
            <a:pPr marL="628650" lvl="1" indent="-171450">
              <a:lnSpc>
                <a:spcPct val="100000"/>
              </a:lnSpc>
              <a:spcBef>
                <a:spcPts val="0"/>
              </a:spcBef>
              <a:buFont typeface="Arial" charset="0"/>
              <a:buChar char="•"/>
            </a:pPr>
            <a:r>
              <a:rPr lang="is-IS" sz="1200" dirty="0" smtClean="0"/>
              <a:t>Do you believe in your team? </a:t>
            </a:r>
          </a:p>
          <a:p>
            <a:pPr marL="628650" lvl="1" indent="-171450">
              <a:lnSpc>
                <a:spcPct val="100000"/>
              </a:lnSpc>
              <a:spcBef>
                <a:spcPts val="0"/>
              </a:spcBef>
              <a:buFont typeface="Arial" charset="0"/>
              <a:buChar char="•"/>
            </a:pPr>
            <a:r>
              <a:rPr lang="is-IS" sz="1200" dirty="0" smtClean="0"/>
              <a:t>Do you believe each member can</a:t>
            </a:r>
            <a:r>
              <a:rPr lang="is-IS" sz="1200" baseline="0" dirty="0" smtClean="0"/>
              <a:t> get better? </a:t>
            </a:r>
            <a:endParaRPr lang="is-IS" sz="1200" dirty="0" smtClean="0"/>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is-IS" sz="1200" dirty="0" smtClean="0"/>
              <a:t>Do</a:t>
            </a:r>
            <a:r>
              <a:rPr lang="is-IS" sz="1200" baseline="0" dirty="0" smtClean="0"/>
              <a:t> you have the humility to let your teams see you going outside your comfort zone? </a:t>
            </a:r>
            <a:r>
              <a:rPr lang="en-US" sz="1200" baseline="0" dirty="0" smtClean="0"/>
              <a:t>F</a:t>
            </a:r>
            <a:r>
              <a:rPr lang="is-IS" sz="1200" baseline="0" dirty="0" smtClean="0"/>
              <a:t>ailing? Learning? Growing?</a:t>
            </a:r>
            <a:endParaRPr lang="is-IS" sz="1200" dirty="0" smtClean="0"/>
          </a:p>
          <a:p>
            <a:pPr marL="628650" lvl="1" indent="-171450">
              <a:lnSpc>
                <a:spcPct val="100000"/>
              </a:lnSpc>
              <a:spcBef>
                <a:spcPts val="0"/>
              </a:spcBef>
              <a:buFont typeface="Arial" charset="0"/>
              <a:buChar char="•"/>
            </a:pPr>
            <a:r>
              <a:rPr lang="is-IS" sz="1200" dirty="0" smtClean="0"/>
              <a:t>Are you prepared</a:t>
            </a:r>
            <a:r>
              <a:rPr lang="is-IS" sz="1200" baseline="0" dirty="0" smtClean="0"/>
              <a:t> to lead by example?</a:t>
            </a:r>
            <a:endParaRPr lang="is-IS" sz="1200" dirty="0" smtClean="0"/>
          </a:p>
          <a:p>
            <a:pPr marL="628650" lvl="1" indent="-171450">
              <a:lnSpc>
                <a:spcPct val="100000"/>
              </a:lnSpc>
              <a:spcBef>
                <a:spcPts val="0"/>
              </a:spcBef>
              <a:buFont typeface="Arial" charset="0"/>
              <a:buChar char="•"/>
            </a:pPr>
            <a:r>
              <a:rPr lang="is-IS" sz="1200" dirty="0" smtClean="0"/>
              <a:t>In</a:t>
            </a:r>
            <a:r>
              <a:rPr lang="is-IS" sz="1200" baseline="0" dirty="0" smtClean="0"/>
              <a:t> the goal we see activites being structured based on Herbie’s pace (so we don’t leave people behind)...</a:t>
            </a:r>
            <a:r>
              <a:rPr lang="is-IS" sz="1200" dirty="0" smtClean="0"/>
              <a:t>Have you considered the capabilities of the team in structuring your own journey?</a:t>
            </a:r>
          </a:p>
        </p:txBody>
      </p:sp>
      <p:sp>
        <p:nvSpPr>
          <p:cNvPr id="4" name="Slide Number Placeholder 3"/>
          <p:cNvSpPr>
            <a:spLocks noGrp="1"/>
          </p:cNvSpPr>
          <p:nvPr>
            <p:ph type="sldNum" sz="quarter" idx="10"/>
          </p:nvPr>
        </p:nvSpPr>
        <p:spPr/>
        <p:txBody>
          <a:bodyPr/>
          <a:lstStyle/>
          <a:p>
            <a:fld id="{A61D6427-4E40-48B2-9E5C-DB98B8F42838}" type="slidenum">
              <a:rPr lang="en-US" smtClean="0"/>
              <a:t>16</a:t>
            </a:fld>
            <a:endParaRPr lang="en-US"/>
          </a:p>
        </p:txBody>
      </p:sp>
    </p:spTree>
    <p:extLst>
      <p:ext uri="{BB962C8B-B14F-4D97-AF65-F5344CB8AC3E}">
        <p14:creationId xmlns:p14="http://schemas.microsoft.com/office/powerpoint/2010/main" val="134699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Many of the DevOps idea</a:t>
            </a:r>
            <a:r>
              <a:rPr lang="en-US" sz="1200" b="0" i="0" kern="1200" baseline="0" dirty="0" smtClean="0">
                <a:solidFill>
                  <a:schemeClr val="tx1"/>
                </a:solidFill>
                <a:effectLst/>
                <a:latin typeface="+mn-lt"/>
                <a:ea typeface="+mn-ea"/>
                <a:cs typeface="+mn-cs"/>
              </a:rPr>
              <a:t>s came from Lean Manufacturing applied to a different context.  </a:t>
            </a:r>
            <a:r>
              <a:rPr lang="en-US" sz="1200" b="0" i="0" kern="1200" dirty="0" smtClean="0">
                <a:solidFill>
                  <a:schemeClr val="tx1"/>
                </a:solidFill>
                <a:effectLst/>
                <a:latin typeface="+mn-lt"/>
                <a:ea typeface="+mn-ea"/>
                <a:cs typeface="+mn-cs"/>
              </a:rPr>
              <a:t>Deming was a Lean thought leader </a:t>
            </a:r>
            <a:r>
              <a:rPr lang="en-US" sz="1200" b="0" i="0" kern="1200" baseline="0" dirty="0" smtClean="0">
                <a:solidFill>
                  <a:schemeClr val="tx1"/>
                </a:solidFill>
                <a:effectLst/>
                <a:latin typeface="+mn-lt"/>
                <a:ea typeface="+mn-ea"/>
                <a:cs typeface="+mn-cs"/>
              </a:rPr>
              <a:t>with strong ideas about mgmt.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manager of people understands that people are different from each other</a:t>
            </a:r>
            <a:r>
              <a:rPr lang="en-US" sz="1200" b="0" i="0" kern="1200" baseline="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rPr>
              <a:t>tries to create for everybody interest and challenge, and joy in work. He tries to optimize the education, skills, hopes, and abilities of everyone.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 is an unceasing learner. He encourages his people to study.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 creates trust. He creates an environment that encourages freedom and innovation.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 does not expect perfection.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 understands the benefits of cooperation and the losses from competition between people and between groups.</a:t>
            </a:r>
          </a:p>
          <a:p>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17</a:t>
            </a:fld>
            <a:endParaRPr lang="en-US"/>
          </a:p>
        </p:txBody>
      </p:sp>
    </p:spTree>
    <p:extLst>
      <p:ext uri="{BB962C8B-B14F-4D97-AF65-F5344CB8AC3E}">
        <p14:creationId xmlns:p14="http://schemas.microsoft.com/office/powerpoint/2010/main" val="1127834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Carol </a:t>
            </a:r>
            <a:r>
              <a:rPr lang="en-US" dirty="0" err="1" smtClean="0"/>
              <a:t>Dweck</a:t>
            </a:r>
            <a:r>
              <a:rPr lang="en-US" dirty="0" smtClean="0"/>
              <a:t> has extensively studied growth mindset</a:t>
            </a:r>
            <a:r>
              <a:rPr lang="en-US" baseline="0" dirty="0" smtClean="0"/>
              <a:t>.  She found that Children typically disengage when they are told they are failures. </a:t>
            </a:r>
          </a:p>
          <a:p>
            <a:endParaRPr lang="en-US" baseline="0" dirty="0" smtClean="0"/>
          </a:p>
          <a:p>
            <a:r>
              <a:rPr lang="en-US" sz="1200" b="0" i="0" kern="1200" dirty="0" smtClean="0">
                <a:solidFill>
                  <a:schemeClr val="tx1"/>
                </a:solidFill>
                <a:effectLst/>
                <a:latin typeface="+mn-lt"/>
                <a:ea typeface="+mn-ea"/>
                <a:cs typeface="+mn-cs"/>
              </a:rPr>
              <a:t>Just the words "yet" or "not yet," we're finding, give kids greater confidence, give them a path into the future that creates greater persistence. And we can actually change students' mindsets.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one study, we taught them that every time they push out of their comfort zone to learn something new and difficult, the neurons in their brain can form new, stronger connections, </a:t>
            </a:r>
            <a:r>
              <a:rPr lang="en-US" sz="1200" b="0" i="0" u="sng" kern="1200" dirty="0" smtClean="0">
                <a:solidFill>
                  <a:schemeClr val="tx1"/>
                </a:solidFill>
                <a:effectLst/>
                <a:latin typeface="+mn-lt"/>
                <a:ea typeface="+mn-ea"/>
                <a:cs typeface="+mn-cs"/>
              </a:rPr>
              <a:t>and over time, they can get smarter</a:t>
            </a:r>
            <a:r>
              <a:rPr lang="en-US" sz="1200" b="0" i="0" u="sng" kern="1200" dirty="0" smtClean="0">
                <a:solidFill>
                  <a:schemeClr val="tx1"/>
                </a:solidFill>
                <a:effectLst/>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18</a:t>
            </a:fld>
            <a:endParaRPr lang="en-US"/>
          </a:p>
        </p:txBody>
      </p:sp>
    </p:spTree>
    <p:extLst>
      <p:ext uri="{BB962C8B-B14F-4D97-AF65-F5344CB8AC3E}">
        <p14:creationId xmlns:p14="http://schemas.microsoft.com/office/powerpoint/2010/main" val="573056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hack this a bit and replace: </a:t>
            </a:r>
          </a:p>
          <a:p>
            <a:pPr marL="171450" indent="-171450">
              <a:buFont typeface="Arial" charset="0"/>
              <a:buChar char="•"/>
            </a:pPr>
            <a:r>
              <a:rPr lang="en-US" baseline="0" dirty="0" smtClean="0"/>
              <a:t>Lives with Careers</a:t>
            </a:r>
          </a:p>
          <a:p>
            <a:pPr marL="171450" indent="-171450">
              <a:buFont typeface="Arial" charset="0"/>
              <a:buChar char="•"/>
            </a:pPr>
            <a:r>
              <a:rPr lang="en-US" baseline="0" dirty="0" smtClean="0"/>
              <a:t>Children with People</a:t>
            </a:r>
          </a:p>
          <a:p>
            <a:pPr marL="171450" indent="-171450">
              <a:buFont typeface="Arial" charset="0"/>
              <a:buChar char="•"/>
            </a:pPr>
            <a:r>
              <a:rPr lang="en-US" baseline="0" dirty="0" smtClean="0"/>
              <a:t>Place with Workplaces</a:t>
            </a:r>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19</a:t>
            </a:fld>
            <a:endParaRPr lang="en-US"/>
          </a:p>
        </p:txBody>
      </p:sp>
    </p:spTree>
    <p:extLst>
      <p:ext uri="{BB962C8B-B14F-4D97-AF65-F5344CB8AC3E}">
        <p14:creationId xmlns:p14="http://schemas.microsoft.com/office/powerpoint/2010/main" val="822704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A61D6427-4E40-48B2-9E5C-DB98B8F42838}" type="slidenum">
              <a:rPr lang="en-US" smtClean="0"/>
              <a:t>2</a:t>
            </a:fld>
            <a:endParaRPr lang="en-US"/>
          </a:p>
        </p:txBody>
      </p:sp>
    </p:spTree>
    <p:extLst>
      <p:ext uri="{BB962C8B-B14F-4D97-AF65-F5344CB8AC3E}">
        <p14:creationId xmlns:p14="http://schemas.microsoft.com/office/powerpoint/2010/main" val="509696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leaders in your organization, here is your</a:t>
            </a:r>
            <a:r>
              <a:rPr lang="en-US" baseline="0" dirty="0" smtClean="0"/>
              <a:t> call to action</a:t>
            </a:r>
            <a:r>
              <a:rPr lang="is-I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Let's not waste any more careers, because once we know that abilities are capable of growth, it becomes a basic human right for people, all people, to live in workplaces that create that growth, to live in workplaces filled with "yet".</a:t>
            </a:r>
          </a:p>
          <a:p>
            <a:endParaRPr lang="en-US"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20</a:t>
            </a:fld>
            <a:endParaRPr lang="en-US"/>
          </a:p>
        </p:txBody>
      </p:sp>
    </p:spTree>
    <p:extLst>
      <p:ext uri="{BB962C8B-B14F-4D97-AF65-F5344CB8AC3E}">
        <p14:creationId xmlns:p14="http://schemas.microsoft.com/office/powerpoint/2010/main" val="635388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next time you pitch I want you to try to put the ball where the bat will be</a:t>
            </a:r>
          </a:p>
          <a:p>
            <a:r>
              <a:rPr lang="is-IS" dirty="0" smtClean="0"/>
              <a:t>…can you imagine how</a:t>
            </a:r>
            <a:r>
              <a:rPr lang="is-IS" baseline="0" dirty="0" smtClean="0"/>
              <a:t> the kid will feel if he gets a hit?  </a:t>
            </a:r>
          </a:p>
          <a:p>
            <a:r>
              <a:rPr lang="is-IS" baseline="0" dirty="0" smtClean="0"/>
              <a:t>...That experience will stay with the kid the entire year and can use it to build other, unrelated skills and confidence </a:t>
            </a:r>
          </a:p>
          <a:p>
            <a:r>
              <a:rPr lang="is-IS" baseline="0" dirty="0" smtClean="0"/>
              <a:t>...When the kid strikes out </a:t>
            </a:r>
            <a:r>
              <a:rPr lang="en-US" dirty="0" smtClean="0"/>
              <a:t>WE miss a critical </a:t>
            </a:r>
            <a:r>
              <a:rPr lang="en-US" baseline="0" dirty="0" smtClean="0"/>
              <a:t>opportunity to cultivate self-esteem.</a:t>
            </a:r>
            <a:endParaRPr lang="en-US" dirty="0" smtClean="0"/>
          </a:p>
          <a:p>
            <a:endParaRPr lang="en-US" dirty="0" smtClean="0"/>
          </a:p>
          <a:p>
            <a:r>
              <a:rPr lang="en-US" dirty="0" smtClean="0"/>
              <a:t>Is your transformation putting the</a:t>
            </a:r>
            <a:r>
              <a:rPr lang="en-US" baseline="0" dirty="0" smtClean="0"/>
              <a:t> ball where the bat will be?  </a:t>
            </a:r>
          </a:p>
          <a:p>
            <a:endParaRPr lang="en-US" baseline="0" dirty="0" smtClean="0"/>
          </a:p>
          <a:p>
            <a:r>
              <a:rPr lang="en-US" baseline="0" dirty="0" smtClean="0"/>
              <a:t>Are you mindfully structuring your activities for inclusion?</a:t>
            </a:r>
            <a:endParaRPr lang="en-US" dirty="0" smtClean="0"/>
          </a:p>
          <a:p>
            <a:endParaRPr lang="en-US" sz="1200" dirty="0"/>
          </a:p>
        </p:txBody>
      </p:sp>
      <p:sp>
        <p:nvSpPr>
          <p:cNvPr id="4" name="Slide Number Placeholder 3"/>
          <p:cNvSpPr>
            <a:spLocks noGrp="1"/>
          </p:cNvSpPr>
          <p:nvPr>
            <p:ph type="sldNum" sz="quarter" idx="10"/>
          </p:nvPr>
        </p:nvSpPr>
        <p:spPr/>
        <p:txBody>
          <a:bodyPr/>
          <a:lstStyle/>
          <a:p>
            <a:fld id="{A61D6427-4E40-48B2-9E5C-DB98B8F42838}" type="slidenum">
              <a:rPr lang="en-US" smtClean="0"/>
              <a:t>21</a:t>
            </a:fld>
            <a:endParaRPr lang="en-US"/>
          </a:p>
        </p:txBody>
      </p:sp>
    </p:spTree>
    <p:extLst>
      <p:ext uri="{BB962C8B-B14F-4D97-AF65-F5344CB8AC3E}">
        <p14:creationId xmlns:p14="http://schemas.microsoft.com/office/powerpoint/2010/main" val="1318385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As</a:t>
            </a:r>
            <a:r>
              <a:rPr lang="en-US" sz="1200" baseline="0" dirty="0" smtClean="0"/>
              <a:t> a former Army officer I have high expectations of leaders and myself.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The principles of Be, Know, Do are just as applicable to a DevOps context...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Be a servant-leader, Be an adaptive learner, Be a creative thinker, Be a global communicator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Know yourself and seek self improvement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Know your people and help them achieve their potential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Know the doctrine, and know when to be constrained by it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Know your profession, contribute to it, and develop with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Do the right things right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Do provide a clear, actionable vision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Do make timely decisions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Do maintain balance and moderation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22</a:t>
            </a:fld>
            <a:endParaRPr lang="en-US"/>
          </a:p>
        </p:txBody>
      </p:sp>
    </p:spTree>
    <p:extLst>
      <p:ext uri="{BB962C8B-B14F-4D97-AF65-F5344CB8AC3E}">
        <p14:creationId xmlns:p14="http://schemas.microsoft.com/office/powerpoint/2010/main" val="654875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23</a:t>
            </a:fld>
            <a:endParaRPr lang="en-US"/>
          </a:p>
        </p:txBody>
      </p:sp>
    </p:spTree>
    <p:extLst>
      <p:ext uri="{BB962C8B-B14F-4D97-AF65-F5344CB8AC3E}">
        <p14:creationId xmlns:p14="http://schemas.microsoft.com/office/powerpoint/2010/main" val="1730504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Tactics</a:t>
            </a:r>
            <a:r>
              <a:rPr lang="en-US" baseline="0" dirty="0" smtClean="0"/>
              <a:t> for Leading Change wasn’t available when we started but many of the early patterns are well-represented in the white paper written by the DevOps Enterprise Forum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Without accompanying changes in the way that work gets done, only the potential for improvement exists – David A. Garvin</a:t>
            </a:r>
          </a:p>
          <a:p>
            <a:endParaRPr lang="en-US" dirty="0" smtClean="0"/>
          </a:p>
          <a:p>
            <a:pPr marL="457200" indent="-457200">
              <a:buFont typeface="+mj-lt"/>
              <a:buAutoNum type="arabicPeriod"/>
            </a:pPr>
            <a:r>
              <a:rPr lang="en-US" dirty="0" smtClean="0"/>
              <a:t>Make a compelling case for change (Tactic 14)</a:t>
            </a:r>
          </a:p>
          <a:p>
            <a:pPr marL="457200" indent="-457200">
              <a:buFont typeface="+mj-lt"/>
              <a:buAutoNum type="arabicPeriod"/>
            </a:pPr>
            <a:r>
              <a:rPr lang="en-US" dirty="0" smtClean="0"/>
              <a:t>DevOps information sessions (Tactic 2)</a:t>
            </a:r>
          </a:p>
          <a:p>
            <a:pPr marL="457200" indent="-457200">
              <a:buFont typeface="+mj-lt"/>
              <a:buAutoNum type="arabicPeriod"/>
            </a:pPr>
            <a:r>
              <a:rPr lang="en-US" dirty="0" smtClean="0"/>
              <a:t>Make Work Visible (Tactic 11) &amp; Common Backlog (Tactic 12)</a:t>
            </a:r>
          </a:p>
          <a:p>
            <a:pPr marL="457200" indent="-457200">
              <a:buFont typeface="+mj-lt"/>
              <a:buAutoNum type="arabicPeriod"/>
            </a:pPr>
            <a:r>
              <a:rPr lang="en-US" dirty="0" smtClean="0"/>
              <a:t>Propose Experiments (Tactic 4) </a:t>
            </a:r>
          </a:p>
          <a:p>
            <a:pPr marL="457200" indent="-457200">
              <a:buFont typeface="+mj-lt"/>
              <a:buAutoNum type="arabicPeriod"/>
            </a:pPr>
            <a:r>
              <a:rPr lang="en-US" dirty="0" err="1" smtClean="0"/>
              <a:t>Gemba</a:t>
            </a:r>
            <a:r>
              <a:rPr lang="en-US" dirty="0" smtClean="0"/>
              <a:t> Walks (Tactic 9) </a:t>
            </a:r>
          </a:p>
          <a:p>
            <a:pPr marL="457200" indent="-457200">
              <a:buFont typeface="+mj-lt"/>
              <a:buAutoNum type="arabicPeriod"/>
            </a:pPr>
            <a:r>
              <a:rPr lang="en-US" dirty="0" smtClean="0"/>
              <a:t>Limit Blast Radius (Tactic 15)</a:t>
            </a:r>
          </a:p>
          <a:p>
            <a:endParaRPr lang="en-US" dirty="0" smtClean="0"/>
          </a:p>
          <a:p>
            <a:pPr lvl="1"/>
            <a:r>
              <a:rPr lang="en-US" dirty="0" smtClean="0"/>
              <a:t>Set WIP Limits (Tactic 13)</a:t>
            </a:r>
          </a:p>
          <a:p>
            <a:pPr lvl="1"/>
            <a:r>
              <a:rPr lang="en-US" dirty="0" smtClean="0"/>
              <a:t>Blameless Retrospectives (Tactic 5)</a:t>
            </a:r>
          </a:p>
          <a:p>
            <a:endParaRPr lang="en-US" sz="120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24</a:t>
            </a:fld>
            <a:endParaRPr lang="en-US"/>
          </a:p>
        </p:txBody>
      </p:sp>
    </p:spTree>
    <p:extLst>
      <p:ext uri="{BB962C8B-B14F-4D97-AF65-F5344CB8AC3E}">
        <p14:creationId xmlns:p14="http://schemas.microsoft.com/office/powerpoint/2010/main" val="991559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25</a:t>
            </a:fld>
            <a:endParaRPr lang="en-US"/>
          </a:p>
        </p:txBody>
      </p:sp>
    </p:spTree>
    <p:extLst>
      <p:ext uri="{BB962C8B-B14F-4D97-AF65-F5344CB8AC3E}">
        <p14:creationId xmlns:p14="http://schemas.microsoft.com/office/powerpoint/2010/main" val="1207321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t>Let’s build better jobs while pursuing a win-win.  Let’s go on the journey together.</a:t>
            </a:r>
          </a:p>
          <a:p>
            <a:pPr algn="l"/>
            <a:endParaRPr lang="en-US" sz="1200" dirty="0"/>
          </a:p>
        </p:txBody>
      </p:sp>
      <p:sp>
        <p:nvSpPr>
          <p:cNvPr id="4" name="Slide Number Placeholder 3"/>
          <p:cNvSpPr>
            <a:spLocks noGrp="1"/>
          </p:cNvSpPr>
          <p:nvPr>
            <p:ph type="sldNum" sz="quarter" idx="10"/>
          </p:nvPr>
        </p:nvSpPr>
        <p:spPr/>
        <p:txBody>
          <a:bodyPr/>
          <a:lstStyle/>
          <a:p>
            <a:fld id="{A61D6427-4E40-48B2-9E5C-DB98B8F42838}" type="slidenum">
              <a:rPr lang="en-US" smtClean="0"/>
              <a:t>26</a:t>
            </a:fld>
            <a:endParaRPr lang="en-US"/>
          </a:p>
        </p:txBody>
      </p:sp>
    </p:spTree>
    <p:extLst>
      <p:ext uri="{BB962C8B-B14F-4D97-AF65-F5344CB8AC3E}">
        <p14:creationId xmlns:p14="http://schemas.microsoft.com/office/powerpoint/2010/main" val="1450440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27</a:t>
            </a:fld>
            <a:endParaRPr lang="en-US"/>
          </a:p>
        </p:txBody>
      </p:sp>
    </p:spTree>
    <p:extLst>
      <p:ext uri="{BB962C8B-B14F-4D97-AF65-F5344CB8AC3E}">
        <p14:creationId xmlns:p14="http://schemas.microsoft.com/office/powerpoint/2010/main" val="604189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28</a:t>
            </a:fld>
            <a:endParaRPr lang="en-US"/>
          </a:p>
        </p:txBody>
      </p:sp>
    </p:spTree>
    <p:extLst>
      <p:ext uri="{BB962C8B-B14F-4D97-AF65-F5344CB8AC3E}">
        <p14:creationId xmlns:p14="http://schemas.microsoft.com/office/powerpoint/2010/main" val="1568391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u="none"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29</a:t>
            </a:fld>
            <a:endParaRPr lang="en-US"/>
          </a:p>
        </p:txBody>
      </p:sp>
    </p:spTree>
    <p:extLst>
      <p:ext uri="{BB962C8B-B14F-4D97-AF65-F5344CB8AC3E}">
        <p14:creationId xmlns:p14="http://schemas.microsoft.com/office/powerpoint/2010/main" val="191915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indent="-914400">
              <a:buFont typeface="+mj-lt"/>
              <a:buAutoNum type="arabicPeriod"/>
            </a:pPr>
            <a:r>
              <a:rPr lang="en-US" sz="1200" dirty="0" smtClean="0"/>
              <a:t>Challenges you will likely encounter</a:t>
            </a:r>
            <a:r>
              <a:rPr lang="en-US" sz="1200" baseline="0" dirty="0" smtClean="0"/>
              <a:t> as a leader</a:t>
            </a:r>
            <a:endParaRPr lang="en-US" sz="1200" dirty="0" smtClean="0"/>
          </a:p>
          <a:p>
            <a:pPr marL="914400" indent="-914400">
              <a:buFont typeface="+mj-lt"/>
              <a:buAutoNum type="arabicPeriod"/>
            </a:pPr>
            <a:r>
              <a:rPr lang="en-US" sz="1200" dirty="0" smtClean="0"/>
              <a:t>Check in with the Columbia Engineers on their experiences</a:t>
            </a:r>
          </a:p>
          <a:p>
            <a:pPr marL="914400" indent="-914400">
              <a:buFont typeface="+mj-lt"/>
              <a:buAutoNum type="arabicPeriod"/>
            </a:pPr>
            <a:r>
              <a:rPr lang="en-US" sz="1200" dirty="0" smtClean="0"/>
              <a:t>Look at Growth Mindset</a:t>
            </a:r>
            <a:r>
              <a:rPr lang="en-US" sz="1200" baseline="0" dirty="0" smtClean="0"/>
              <a:t> from a couple of angles</a:t>
            </a:r>
            <a:endParaRPr lang="en-US" sz="1200" dirty="0" smtClean="0"/>
          </a:p>
          <a:p>
            <a:pPr marL="914400" indent="-914400">
              <a:buFont typeface="+mj-lt"/>
              <a:buAutoNum type="arabicPeriod"/>
            </a:pPr>
            <a:r>
              <a:rPr lang="en-US" sz="1200" dirty="0" smtClean="0"/>
              <a:t>Specific actions and outcomes</a:t>
            </a:r>
            <a:r>
              <a:rPr lang="en-US" sz="1200" baseline="0" dirty="0" smtClean="0"/>
              <a:t> at Columbia</a:t>
            </a:r>
            <a:endParaRPr lang="en-US" sz="1200" dirty="0" smtClean="0"/>
          </a:p>
          <a:p>
            <a:pPr marL="914400" indent="-914400">
              <a:buFont typeface="+mj-lt"/>
              <a:buAutoNum type="arabicPeriod"/>
            </a:pPr>
            <a:r>
              <a:rPr lang="en-US" sz="1200" dirty="0" smtClean="0"/>
              <a:t>Deep Dive</a:t>
            </a:r>
            <a:r>
              <a:rPr lang="en-US" sz="1200" baseline="0" dirty="0" smtClean="0"/>
              <a:t> into </a:t>
            </a:r>
            <a:r>
              <a:rPr lang="en-US" sz="1200" dirty="0" err="1" smtClean="0"/>
              <a:t>ChatOps</a:t>
            </a:r>
            <a:endParaRPr lang="en-US" sz="1200" dirty="0" smtClean="0"/>
          </a:p>
          <a:p>
            <a:pPr marL="914400" indent="-914400">
              <a:buFont typeface="+mj-lt"/>
              <a:buAutoNum type="arabicPeriod"/>
            </a:pPr>
            <a:endParaRPr lang="en-US" sz="1200" dirty="0" smtClean="0"/>
          </a:p>
          <a:p>
            <a:pPr marL="0" indent="0">
              <a:buFont typeface="+mj-lt"/>
              <a:buNone/>
            </a:pPr>
            <a:r>
              <a:rPr lang="en-US" sz="1200" dirty="0" smtClean="0"/>
              <a:t>I</a:t>
            </a:r>
            <a:r>
              <a:rPr lang="en-US" sz="1200" baseline="0" dirty="0" smtClean="0"/>
              <a:t> hope you take away an appreciation for your role as a leader, an appreciation for the journey your teams must go through, and a desire to go on this highly rewarding journey. </a:t>
            </a:r>
            <a:endParaRPr lang="en-US" sz="120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3</a:t>
            </a:fld>
            <a:endParaRPr lang="en-US"/>
          </a:p>
        </p:txBody>
      </p:sp>
    </p:spTree>
    <p:extLst>
      <p:ext uri="{BB962C8B-B14F-4D97-AF65-F5344CB8AC3E}">
        <p14:creationId xmlns:p14="http://schemas.microsoft.com/office/powerpoint/2010/main" val="1461728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endParaRPr lang="en-US" sz="1200" b="0" u="none"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30</a:t>
            </a:fld>
            <a:endParaRPr lang="en-US"/>
          </a:p>
        </p:txBody>
      </p:sp>
    </p:spTree>
    <p:extLst>
      <p:ext uri="{BB962C8B-B14F-4D97-AF65-F5344CB8AC3E}">
        <p14:creationId xmlns:p14="http://schemas.microsoft.com/office/powerpoint/2010/main" val="1549236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31</a:t>
            </a:fld>
            <a:endParaRPr lang="en-US"/>
          </a:p>
        </p:txBody>
      </p:sp>
    </p:spTree>
    <p:extLst>
      <p:ext uri="{BB962C8B-B14F-4D97-AF65-F5344CB8AC3E}">
        <p14:creationId xmlns:p14="http://schemas.microsoft.com/office/powerpoint/2010/main" val="845700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32</a:t>
            </a:fld>
            <a:endParaRPr lang="en-US"/>
          </a:p>
        </p:txBody>
      </p:sp>
    </p:spTree>
    <p:extLst>
      <p:ext uri="{BB962C8B-B14F-4D97-AF65-F5344CB8AC3E}">
        <p14:creationId xmlns:p14="http://schemas.microsoft.com/office/powerpoint/2010/main" val="1502214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sz="1200" dirty="0" smtClean="0">
              <a:solidFill>
                <a:srgbClr val="FFFF00"/>
              </a:solidFill>
            </a:endParaRPr>
          </a:p>
        </p:txBody>
      </p:sp>
      <p:sp>
        <p:nvSpPr>
          <p:cNvPr id="4" name="Slide Number Placeholder 3"/>
          <p:cNvSpPr>
            <a:spLocks noGrp="1"/>
          </p:cNvSpPr>
          <p:nvPr>
            <p:ph type="sldNum" sz="quarter" idx="10"/>
          </p:nvPr>
        </p:nvSpPr>
        <p:spPr/>
        <p:txBody>
          <a:bodyPr/>
          <a:lstStyle/>
          <a:p>
            <a:fld id="{A61D6427-4E40-48B2-9E5C-DB98B8F42838}" type="slidenum">
              <a:rPr lang="en-US" smtClean="0"/>
              <a:t>33</a:t>
            </a:fld>
            <a:endParaRPr lang="en-US"/>
          </a:p>
        </p:txBody>
      </p:sp>
    </p:spTree>
    <p:extLst>
      <p:ext uri="{BB962C8B-B14F-4D97-AF65-F5344CB8AC3E}">
        <p14:creationId xmlns:p14="http://schemas.microsoft.com/office/powerpoint/2010/main" val="1781404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1200" dirty="0" smtClean="0"/>
              <a:t>These</a:t>
            </a:r>
            <a:r>
              <a:rPr lang="en-US" sz="1200" baseline="0" dirty="0" smtClean="0"/>
              <a:t> are real ChatOps scripts in our environment.  Because the scripts can be run on any device we get transparency, engagement, and collaboration in ways we wouldn't have dreamed of before.  1 &amp; 2 are </a:t>
            </a:r>
            <a:r>
              <a:rPr lang="en-US" sz="1200" baseline="0" dirty="0" err="1" smtClean="0"/>
              <a:t>grafana</a:t>
            </a:r>
            <a:r>
              <a:rPr lang="en-US" sz="1200" baseline="0" dirty="0" smtClean="0"/>
              <a:t> examples, 3 is a </a:t>
            </a:r>
            <a:r>
              <a:rPr lang="en-US" sz="1200" baseline="0" dirty="0" err="1" smtClean="0"/>
              <a:t>sensu</a:t>
            </a:r>
            <a:r>
              <a:rPr lang="en-US" sz="1200" baseline="0" dirty="0" smtClean="0"/>
              <a:t> example, 4 was created during a </a:t>
            </a:r>
            <a:r>
              <a:rPr lang="en-US" sz="1200" baseline="0" dirty="0" err="1" smtClean="0"/>
              <a:t>snowday</a:t>
            </a:r>
            <a:r>
              <a:rPr lang="en-US" sz="1200" baseline="0" dirty="0" smtClean="0"/>
              <a:t> to monitor VPN saturation, 5 was created by our basis manager to monitor SAP landscape health</a:t>
            </a:r>
          </a:p>
          <a:p>
            <a:r>
              <a:rPr lang="en-US" sz="1200" baseline="0" dirty="0" smtClean="0"/>
              <a:t/>
            </a:r>
            <a:br>
              <a:rPr lang="en-US" sz="1200" baseline="0" dirty="0" smtClean="0"/>
            </a:br>
            <a:r>
              <a:rPr lang="en-US" sz="1200" baseline="0" dirty="0" smtClean="0"/>
              <a:t>In fact, ChatOps has arguably had more of an impact on our DevOps momentum over the last 12 months than any other idea.</a:t>
            </a:r>
          </a:p>
          <a:p>
            <a:endParaRPr lang="en-US" sz="1200" baseline="0" dirty="0" smtClean="0"/>
          </a:p>
          <a:p>
            <a:r>
              <a:rPr lang="en-US" sz="1200" kern="1200" dirty="0" smtClean="0">
                <a:solidFill>
                  <a:schemeClr val="tx1"/>
                </a:solidFill>
                <a:effectLst/>
                <a:latin typeface="+mn-lt"/>
                <a:ea typeface="+mn-ea"/>
                <a:cs typeface="+mn-cs"/>
              </a:rPr>
              <a:t>Our last 4 new hires all developed and deployed a chat script on their first day. (Thanks Etsy)</a:t>
            </a:r>
            <a:endParaRPr lang="en-US" sz="1200" dirty="0" smtClean="0">
              <a:effectLst/>
            </a:endParaRPr>
          </a:p>
          <a:p>
            <a:endParaRPr lang="en-US" sz="1200" dirty="0" smtClean="0"/>
          </a:p>
          <a:p>
            <a:r>
              <a:rPr lang="en-US" sz="1200" kern="1200" dirty="0" smtClean="0">
                <a:solidFill>
                  <a:schemeClr val="tx1"/>
                </a:solidFill>
                <a:effectLst/>
                <a:latin typeface="+mn-lt"/>
                <a:ea typeface="+mn-ea"/>
                <a:cs typeface="+mn-cs"/>
              </a:rPr>
              <a:t>The great thing about having new hires deploy on day 1 is that we reinforce </a:t>
            </a:r>
            <a:endParaRPr lang="en-US" sz="1200" dirty="0" smtClean="0">
              <a:effectLst/>
            </a:endParaRPr>
          </a:p>
          <a:p>
            <a:r>
              <a:rPr lang="en-US" sz="1200" kern="1200" dirty="0" smtClean="0">
                <a:solidFill>
                  <a:schemeClr val="tx1"/>
                </a:solidFill>
                <a:effectLst/>
                <a:latin typeface="+mn-lt"/>
                <a:ea typeface="+mn-ea"/>
                <a:cs typeface="+mn-cs"/>
              </a:rPr>
              <a:t>how excited we are to have them join. In addition, they feel like they are already contributing. </a:t>
            </a:r>
            <a:endParaRPr lang="en-US" sz="1200" dirty="0" smtClean="0">
              <a:effectLst/>
            </a:endParaRPr>
          </a:p>
          <a:p>
            <a:endParaRPr lang="en-US" sz="1200" dirty="0" smtClean="0"/>
          </a:p>
          <a:p>
            <a:r>
              <a:rPr lang="en-US" sz="1200" kern="1200" dirty="0" smtClean="0">
                <a:solidFill>
                  <a:schemeClr val="tx1"/>
                </a:solidFill>
                <a:effectLst/>
                <a:latin typeface="+mn-lt"/>
                <a:ea typeface="+mn-ea"/>
                <a:cs typeface="+mn-cs"/>
              </a:rPr>
              <a:t>To make onboarding easier, we developed a process that creates coffee scripts by wrapping </a:t>
            </a:r>
            <a:r>
              <a:rPr lang="en-US" sz="1200" kern="1200" dirty="0" err="1" smtClean="0">
                <a:solidFill>
                  <a:schemeClr val="tx1"/>
                </a:solidFill>
                <a:effectLst/>
                <a:latin typeface="+mn-lt"/>
                <a:ea typeface="+mn-ea"/>
                <a:cs typeface="+mn-cs"/>
              </a:rPr>
              <a:t>powershell</a:t>
            </a:r>
            <a:r>
              <a:rPr lang="en-US" sz="1200" kern="1200" dirty="0" smtClean="0">
                <a:solidFill>
                  <a:schemeClr val="tx1"/>
                </a:solidFill>
                <a:effectLst/>
                <a:latin typeface="+mn-lt"/>
                <a:ea typeface="+mn-ea"/>
                <a:cs typeface="+mn-cs"/>
              </a:rPr>
              <a:t>. This helps team members come up to speed quicker as it abstracts complexity. Engineers move to coffee when they need more features </a:t>
            </a:r>
            <a:endParaRPr lang="en-US" sz="1200" dirty="0" smtClean="0">
              <a:effectLst/>
            </a:endParaRPr>
          </a:p>
          <a:p>
            <a:endParaRPr lang="en-US" sz="1200" dirty="0" smtClean="0"/>
          </a:p>
          <a:p>
            <a:r>
              <a:rPr lang="en-US" sz="1200" kern="1200" dirty="0" smtClean="0">
                <a:solidFill>
                  <a:schemeClr val="tx1"/>
                </a:solidFill>
                <a:effectLst/>
                <a:latin typeface="+mn-lt"/>
                <a:ea typeface="+mn-ea"/>
                <a:cs typeface="+mn-cs"/>
              </a:rPr>
              <a:t>ChatOps is a gentle introduction to our technology stack.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 commit their first script we can explain CI/CD,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and other concepts in a hands on manner. </a:t>
            </a:r>
          </a:p>
          <a:p>
            <a:r>
              <a:rPr lang="en-US" sz="1200" kern="1200" dirty="0" smtClean="0">
                <a:solidFill>
                  <a:schemeClr val="tx1"/>
                </a:solidFill>
                <a:effectLst/>
                <a:latin typeface="+mn-lt"/>
                <a:ea typeface="+mn-ea"/>
                <a:cs typeface="+mn-cs"/>
              </a:rPr>
              <a:t>Also we can explain how their script showed up in Chat </a:t>
            </a:r>
            <a:endParaRPr lang="en-US" sz="1200" dirty="0" smtClean="0">
              <a:effectLst/>
            </a:endParaRPr>
          </a:p>
        </p:txBody>
      </p:sp>
      <p:sp>
        <p:nvSpPr>
          <p:cNvPr id="4" name="Slide Number Placeholder 3"/>
          <p:cNvSpPr>
            <a:spLocks noGrp="1"/>
          </p:cNvSpPr>
          <p:nvPr>
            <p:ph type="sldNum" sz="quarter" idx="10"/>
          </p:nvPr>
        </p:nvSpPr>
        <p:spPr/>
        <p:txBody>
          <a:bodyPr/>
          <a:lstStyle/>
          <a:p>
            <a:fld id="{A61D6427-4E40-48B2-9E5C-DB98B8F42838}" type="slidenum">
              <a:rPr lang="en-US" smtClean="0"/>
              <a:t>34</a:t>
            </a:fld>
            <a:endParaRPr lang="en-US"/>
          </a:p>
        </p:txBody>
      </p:sp>
    </p:spTree>
    <p:extLst>
      <p:ext uri="{BB962C8B-B14F-4D97-AF65-F5344CB8AC3E}">
        <p14:creationId xmlns:p14="http://schemas.microsoft.com/office/powerpoint/2010/main" val="2087759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solidFill>
                  <a:schemeClr val="bg1"/>
                </a:solidFill>
                <a:latin typeface="Courier" charset="0"/>
                <a:ea typeface="Courier" charset="0"/>
                <a:cs typeface="Courier" charset="0"/>
              </a:rPr>
              <a:t>If</a:t>
            </a:r>
            <a:r>
              <a:rPr lang="en-US" baseline="0" dirty="0" smtClean="0">
                <a:solidFill>
                  <a:schemeClr val="bg1"/>
                </a:solidFill>
                <a:latin typeface="Courier" charset="0"/>
                <a:ea typeface="Courier" charset="0"/>
                <a:cs typeface="Courier" charset="0"/>
              </a:rPr>
              <a:t> I ran into our CEO in the hall and he asked </a:t>
            </a:r>
            <a:r>
              <a:rPr lang="en-US" baseline="0" smtClean="0">
                <a:solidFill>
                  <a:schemeClr val="bg1"/>
                </a:solidFill>
                <a:latin typeface="Courier" charset="0"/>
                <a:ea typeface="Courier" charset="0"/>
                <a:cs typeface="Courier" charset="0"/>
              </a:rPr>
              <a:t>me which ideas </a:t>
            </a:r>
            <a:r>
              <a:rPr lang="en-US" baseline="0" dirty="0" smtClean="0">
                <a:solidFill>
                  <a:schemeClr val="bg1"/>
                </a:solidFill>
                <a:latin typeface="Courier" charset="0"/>
                <a:ea typeface="Courier" charset="0"/>
                <a:cs typeface="Courier" charset="0"/>
              </a:rPr>
              <a:t>were most important to our journey I would tell him:</a:t>
            </a:r>
            <a:endParaRPr lang="en-US" dirty="0" smtClean="0">
              <a:solidFill>
                <a:schemeClr val="bg1"/>
              </a:solidFill>
              <a:latin typeface="Courier" charset="0"/>
              <a:ea typeface="Courier" charset="0"/>
              <a:cs typeface="Courier" charset="0"/>
            </a:endParaRPr>
          </a:p>
          <a:p>
            <a:pPr marL="0" indent="0">
              <a:buFont typeface="Arial" charset="0"/>
              <a:buNone/>
            </a:pPr>
            <a:endParaRPr lang="en-US" dirty="0" smtClean="0">
              <a:solidFill>
                <a:schemeClr val="bg1"/>
              </a:solidFill>
              <a:latin typeface="Courier" charset="0"/>
              <a:ea typeface="Courier" charset="0"/>
              <a:cs typeface="Courier" charset="0"/>
            </a:endParaRPr>
          </a:p>
          <a:p>
            <a:pPr marL="228600" indent="-228600">
              <a:buFont typeface="+mj-lt"/>
              <a:buAutoNum type="arabicPeriod"/>
            </a:pPr>
            <a:r>
              <a:rPr lang="en-US" dirty="0" smtClean="0">
                <a:solidFill>
                  <a:schemeClr val="bg1"/>
                </a:solidFill>
                <a:latin typeface="Courier" charset="0"/>
                <a:ea typeface="Courier" charset="0"/>
                <a:cs typeface="Courier" charset="0"/>
              </a:rPr>
              <a:t>Drive out fear.  Create trust and a climate for long term innovation – W Edward Demming</a:t>
            </a:r>
          </a:p>
          <a:p>
            <a:pPr marL="1257300" lvl="2" indent="-342900">
              <a:buFont typeface="+mj-lt"/>
              <a:buAutoNum type="arabicPeriod"/>
            </a:pPr>
            <a:endParaRPr lang="en-US" sz="1800" i="1" dirty="0" smtClean="0">
              <a:solidFill>
                <a:schemeClr val="bg1"/>
              </a:solidFill>
              <a:latin typeface="Courier" charset="0"/>
              <a:ea typeface="Courier" charset="0"/>
              <a:cs typeface="Courier" charset="0"/>
            </a:endParaRPr>
          </a:p>
          <a:p>
            <a:pPr marL="228600" indent="-228600">
              <a:buFont typeface="+mj-lt"/>
              <a:buAutoNum type="arabicPeriod"/>
            </a:pPr>
            <a:r>
              <a:rPr lang="en-US" dirty="0" smtClean="0">
                <a:solidFill>
                  <a:schemeClr val="bg1"/>
                </a:solidFill>
                <a:latin typeface="Courier" charset="0"/>
                <a:ea typeface="Courier" charset="0"/>
                <a:cs typeface="Courier" charset="0"/>
              </a:rPr>
              <a:t>Improve constantly and forever.  Quality starts with the intent of management.  Management is obligated to continually look for ways to improve quality – W Edward Demming</a:t>
            </a:r>
          </a:p>
          <a:p>
            <a:pPr marL="228600" indent="-228600">
              <a:buFont typeface="+mj-lt"/>
              <a:buAutoNum type="arabicPeriod"/>
            </a:pPr>
            <a:endParaRPr lang="en-US" dirty="0" smtClean="0">
              <a:solidFill>
                <a:schemeClr val="bg1"/>
              </a:solidFill>
              <a:latin typeface="Courier" charset="0"/>
              <a:ea typeface="Courier" charset="0"/>
              <a:cs typeface="Courier" charset="0"/>
            </a:endParaRPr>
          </a:p>
          <a:p>
            <a:pPr marL="228600" indent="-228600">
              <a:buFont typeface="+mj-lt"/>
              <a:buAutoNum type="arabicPeriod"/>
            </a:pPr>
            <a:r>
              <a:rPr lang="en-US" dirty="0" smtClean="0">
                <a:solidFill>
                  <a:schemeClr val="bg1"/>
                </a:solidFill>
                <a:latin typeface="Courier" charset="0"/>
                <a:ea typeface="Courier" charset="0"/>
                <a:cs typeface="Courier" charset="0"/>
              </a:rPr>
              <a:t>Good ideas are not adopted automatically.  They must be driven into practice with courageous impatience. – Admiral H. Rickover</a:t>
            </a:r>
          </a:p>
          <a:p>
            <a:pPr marL="228600" indent="-228600">
              <a:buFont typeface="+mj-lt"/>
              <a:buAutoNum type="arabicPeriod"/>
            </a:pPr>
            <a:endParaRPr lang="en-US" dirty="0" smtClean="0">
              <a:solidFill>
                <a:schemeClr val="bg1"/>
              </a:solidFill>
              <a:latin typeface="Courier" charset="0"/>
              <a:ea typeface="Courier" charset="0"/>
              <a:cs typeface="Courier" charset="0"/>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solidFill>
                  <a:schemeClr val="bg1"/>
                </a:solidFill>
                <a:latin typeface="Courier" charset="0"/>
                <a:ea typeface="Courier" charset="0"/>
                <a:cs typeface="Courier" charset="0"/>
              </a:rPr>
              <a:t>Don’t move information to authority, move authority to the information - </a:t>
            </a:r>
            <a:r>
              <a:rPr lang="en-US" dirty="0" err="1" smtClean="0">
                <a:solidFill>
                  <a:schemeClr val="bg1"/>
                </a:solidFill>
                <a:latin typeface="Courier" charset="0"/>
                <a:ea typeface="Courier" charset="0"/>
                <a:cs typeface="Courier" charset="0"/>
              </a:rPr>
              <a:t>Marquet</a:t>
            </a:r>
            <a:endParaRPr lang="en-US" dirty="0" smtClean="0">
              <a:solidFill>
                <a:schemeClr val="bg1"/>
              </a:solidFill>
              <a:latin typeface="Courier" charset="0"/>
              <a:ea typeface="Courier" charset="0"/>
              <a:cs typeface="Courier" charset="0"/>
            </a:endParaRPr>
          </a:p>
          <a:p>
            <a:pPr marL="228600" lvl="0" indent="-228600" algn="ctr">
              <a:lnSpc>
                <a:spcPct val="100000"/>
              </a:lnSpc>
              <a:spcBef>
                <a:spcPts val="0"/>
              </a:spcBef>
              <a:buFont typeface="+mj-lt"/>
              <a:buAutoNum type="arabicPeriod"/>
            </a:pPr>
            <a:endParaRPr lang="en-US" sz="1200" dirty="0" smtClean="0">
              <a:solidFill>
                <a:schemeClr val="bg1"/>
              </a:solidFill>
              <a:latin typeface="GerTT" charset="0"/>
              <a:ea typeface="GerTT" charset="0"/>
              <a:cs typeface="GerTT" charset="0"/>
            </a:endParaRPr>
          </a:p>
        </p:txBody>
      </p:sp>
      <p:sp>
        <p:nvSpPr>
          <p:cNvPr id="4" name="Slide Number Placeholder 3"/>
          <p:cNvSpPr>
            <a:spLocks noGrp="1"/>
          </p:cNvSpPr>
          <p:nvPr>
            <p:ph type="sldNum" sz="quarter" idx="10"/>
          </p:nvPr>
        </p:nvSpPr>
        <p:spPr/>
        <p:txBody>
          <a:bodyPr/>
          <a:lstStyle/>
          <a:p>
            <a:fld id="{A61D6427-4E40-48B2-9E5C-DB98B8F42838}" type="slidenum">
              <a:rPr lang="en-US" smtClean="0"/>
              <a:t>35</a:t>
            </a:fld>
            <a:endParaRPr lang="en-US"/>
          </a:p>
        </p:txBody>
      </p:sp>
    </p:spTree>
    <p:extLst>
      <p:ext uri="{BB962C8B-B14F-4D97-AF65-F5344CB8AC3E}">
        <p14:creationId xmlns:p14="http://schemas.microsoft.com/office/powerpoint/2010/main" val="770249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Hopefully</a:t>
            </a:r>
            <a:r>
              <a:rPr lang="en-US" baseline="0" dirty="0" smtClean="0"/>
              <a:t> you will take away some ideas for how that DevOps practices can cultivate (or reinforce) both a growth mindset for individuals as well as a learning organization for your teams.</a:t>
            </a:r>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36</a:t>
            </a:fld>
            <a:endParaRPr lang="en-US"/>
          </a:p>
        </p:txBody>
      </p:sp>
    </p:spTree>
    <p:extLst>
      <p:ext uri="{BB962C8B-B14F-4D97-AF65-F5344CB8AC3E}">
        <p14:creationId xmlns:p14="http://schemas.microsoft.com/office/powerpoint/2010/main" val="1378042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I would describe the journey: </a:t>
            </a:r>
          </a:p>
          <a:p>
            <a:pPr marL="171450" indent="-171450">
              <a:buFont typeface="Arial" charset="0"/>
              <a:buChar char="•"/>
            </a:pPr>
            <a:r>
              <a:rPr lang="en-US" baseline="0" dirty="0" smtClean="0"/>
              <a:t>You will take several leaps of faith and you might miss the target</a:t>
            </a:r>
          </a:p>
          <a:p>
            <a:pPr marL="171450" indent="-171450">
              <a:buFont typeface="Arial" charset="0"/>
              <a:buChar char="•"/>
            </a:pPr>
            <a:r>
              <a:rPr lang="en-US" dirty="0" smtClean="0"/>
              <a:t>You will periodically</a:t>
            </a:r>
            <a:r>
              <a:rPr lang="en-US" baseline="0" dirty="0" smtClean="0"/>
              <a:t> be uncomfortable with your surroundings and tasks</a:t>
            </a:r>
          </a:p>
          <a:p>
            <a:pPr marL="171450" indent="-171450">
              <a:buFont typeface="Arial" charset="0"/>
              <a:buChar char="•"/>
            </a:pPr>
            <a:r>
              <a:rPr lang="en-US" dirty="0" smtClean="0"/>
              <a:t>You will learn new skills</a:t>
            </a:r>
          </a:p>
          <a:p>
            <a:pPr marL="171450" indent="-171450">
              <a:buFont typeface="Arial" charset="0"/>
              <a:buChar char="•"/>
            </a:pPr>
            <a:r>
              <a:rPr lang="en-US" dirty="0" smtClean="0"/>
              <a:t>You will learn to become more adaptable and flexible</a:t>
            </a:r>
          </a:p>
          <a:p>
            <a:pPr marL="171450" indent="-171450">
              <a:buFont typeface="Arial" charset="0"/>
              <a:buChar char="•"/>
            </a:pPr>
            <a:r>
              <a:rPr lang="en-US" dirty="0" smtClean="0"/>
              <a:t>You</a:t>
            </a:r>
            <a:r>
              <a:rPr lang="en-US" baseline="0" dirty="0" smtClean="0"/>
              <a:t> might learn to drive a rocket</a:t>
            </a:r>
            <a:endParaRPr lang="en-US" dirty="0" smtClean="0"/>
          </a:p>
          <a:p>
            <a:pPr marL="171450" indent="-171450">
              <a:buFont typeface="Arial" charset="0"/>
              <a:buChar char="•"/>
            </a:pPr>
            <a:r>
              <a:rPr lang="en-US" dirty="0" smtClean="0"/>
              <a:t>If</a:t>
            </a:r>
            <a:r>
              <a:rPr lang="en-US" baseline="0" dirty="0" smtClean="0"/>
              <a:t> you stick with it you will be glad you went on the journey</a:t>
            </a:r>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37</a:t>
            </a:fld>
            <a:endParaRPr lang="en-US"/>
          </a:p>
        </p:txBody>
      </p:sp>
    </p:spTree>
    <p:extLst>
      <p:ext uri="{BB962C8B-B14F-4D97-AF65-F5344CB8AC3E}">
        <p14:creationId xmlns:p14="http://schemas.microsoft.com/office/powerpoint/2010/main" val="909249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r>
              <a:rPr lang="en-US" sz="1200" dirty="0" smtClean="0"/>
              <a:t>In</a:t>
            </a:r>
            <a:r>
              <a:rPr lang="en-US" sz="1200" baseline="0" dirty="0" smtClean="0"/>
              <a:t> a typical enterprise you would expect</a:t>
            </a:r>
          </a:p>
          <a:p>
            <a:pPr>
              <a:lnSpc>
                <a:spcPct val="100000"/>
              </a:lnSpc>
              <a:spcBef>
                <a:spcPts val="0"/>
              </a:spcBef>
            </a:pPr>
            <a:r>
              <a:rPr lang="en-US" sz="1200" baseline="0" dirty="0" smtClean="0"/>
              <a:t>* </a:t>
            </a:r>
            <a:r>
              <a:rPr lang="en-US" sz="1200" dirty="0" smtClean="0"/>
              <a:t>Normal, rational hesitation to widespread change</a:t>
            </a:r>
          </a:p>
          <a:p>
            <a:pPr>
              <a:lnSpc>
                <a:spcPct val="100000"/>
              </a:lnSpc>
              <a:spcBef>
                <a:spcPts val="0"/>
              </a:spcBef>
            </a:pPr>
            <a:r>
              <a:rPr lang="en-US" sz="1200" dirty="0" smtClean="0"/>
              <a:t>* Functional silos, organizational alignment</a:t>
            </a:r>
          </a:p>
          <a:p>
            <a:pPr>
              <a:lnSpc>
                <a:spcPct val="100000"/>
              </a:lnSpc>
              <a:spcBef>
                <a:spcPts val="0"/>
              </a:spcBef>
            </a:pPr>
            <a:r>
              <a:rPr lang="en-US" sz="1200" dirty="0" smtClean="0"/>
              <a:t>* Typical Agile-Lean-DevOps (ALDO) challenges</a:t>
            </a:r>
          </a:p>
          <a:p>
            <a:pPr>
              <a:lnSpc>
                <a:spcPct val="100000"/>
              </a:lnSpc>
              <a:spcBef>
                <a:spcPts val="0"/>
              </a:spcBef>
            </a:pPr>
            <a:endParaRPr lang="en-US" sz="1200" dirty="0" smtClean="0"/>
          </a:p>
          <a:p>
            <a:pPr>
              <a:lnSpc>
                <a:spcPct val="100000"/>
              </a:lnSpc>
              <a:spcBef>
                <a:spcPts val="0"/>
              </a:spcBef>
            </a:pPr>
            <a:r>
              <a:rPr lang="en-US" sz="1200" dirty="0" smtClean="0"/>
              <a:t>In</a:t>
            </a:r>
            <a:r>
              <a:rPr lang="en-US" sz="1200" baseline="0" dirty="0" smtClean="0"/>
              <a:t> a typical Microsoft enterprise you would expect</a:t>
            </a:r>
            <a:endParaRPr lang="en-US" sz="1200" dirty="0" smtClean="0"/>
          </a:p>
          <a:p>
            <a:pPr>
              <a:lnSpc>
                <a:spcPct val="100000"/>
              </a:lnSpc>
              <a:spcBef>
                <a:spcPts val="0"/>
              </a:spcBef>
            </a:pPr>
            <a:r>
              <a:rPr lang="en-US" sz="1200" dirty="0" smtClean="0"/>
              <a:t>* Monolithic tools, screenshots, “click next”</a:t>
            </a:r>
          </a:p>
          <a:p>
            <a:pPr>
              <a:lnSpc>
                <a:spcPct val="100000"/>
              </a:lnSpc>
              <a:spcBef>
                <a:spcPts val="0"/>
              </a:spcBef>
            </a:pPr>
            <a:r>
              <a:rPr lang="en-US" sz="1200" dirty="0" smtClean="0"/>
              <a:t>* Closed source, undocumented APIs, friction</a:t>
            </a:r>
          </a:p>
          <a:p>
            <a:pPr>
              <a:lnSpc>
                <a:spcPct val="100000"/>
              </a:lnSpc>
              <a:spcBef>
                <a:spcPts val="0"/>
              </a:spcBef>
            </a:pPr>
            <a:r>
              <a:rPr lang="en-US" sz="1200" dirty="0" smtClean="0"/>
              <a:t>* Reliance on vendors for direction, road mapping</a:t>
            </a:r>
          </a:p>
          <a:p>
            <a:pPr>
              <a:lnSpc>
                <a:spcPct val="100000"/>
              </a:lnSpc>
              <a:spcBef>
                <a:spcPts val="0"/>
              </a:spcBef>
            </a:pPr>
            <a:r>
              <a:rPr lang="en-US" sz="1200" dirty="0" smtClean="0"/>
              <a:t>* Silos encouraged by Microsoft or by certifications</a:t>
            </a:r>
          </a:p>
          <a:p>
            <a:endParaRPr lang="en-US" sz="1200" dirty="0" smtClean="0"/>
          </a:p>
          <a:p>
            <a:pPr>
              <a:lnSpc>
                <a:spcPct val="100000"/>
              </a:lnSpc>
              <a:spcBef>
                <a:spcPts val="0"/>
              </a:spcBef>
            </a:pPr>
            <a:r>
              <a:rPr lang="en-US" sz="1200" dirty="0" smtClean="0"/>
              <a:t>At Columbia</a:t>
            </a:r>
            <a:r>
              <a:rPr lang="en-US" sz="1200" baseline="0" dirty="0" smtClean="0"/>
              <a:t> we have a</a:t>
            </a:r>
            <a:r>
              <a:rPr lang="en-US" sz="1200" dirty="0" smtClean="0"/>
              <a:t> Limited engineering tradition</a:t>
            </a:r>
            <a:r>
              <a:rPr lang="en-US" sz="1200" baseline="0" dirty="0" smtClean="0"/>
              <a:t> due to extensive reliance on C</a:t>
            </a:r>
            <a:r>
              <a:rPr lang="en-US" sz="1200" dirty="0" smtClean="0"/>
              <a:t>ommercial Off The Shelf (Buy vs. Build).  In fact, much of our journey would require teaching</a:t>
            </a:r>
            <a:r>
              <a:rPr lang="en-US" sz="1200" baseline="0" dirty="0" smtClean="0"/>
              <a:t> engineering practices.</a:t>
            </a:r>
            <a:endParaRPr lang="en-US" sz="1200" dirty="0" smtClean="0"/>
          </a:p>
          <a:p>
            <a:pPr>
              <a:lnSpc>
                <a:spcPct val="100000"/>
              </a:lnSpc>
              <a:spcBef>
                <a:spcPts val="0"/>
              </a:spcBef>
            </a:pPr>
            <a:endParaRPr lang="en-US" sz="1200" dirty="0" smtClean="0"/>
          </a:p>
          <a:p>
            <a:endParaRPr lang="en-US" sz="120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4</a:t>
            </a:fld>
            <a:endParaRPr lang="en-US"/>
          </a:p>
        </p:txBody>
      </p:sp>
    </p:spTree>
    <p:extLst>
      <p:ext uri="{BB962C8B-B14F-4D97-AF65-F5344CB8AC3E}">
        <p14:creationId xmlns:p14="http://schemas.microsoft.com/office/powerpoint/2010/main" val="771953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5328" y="4473892"/>
            <a:ext cx="5608320" cy="3660458"/>
          </a:xfrm>
        </p:spPr>
        <p:txBody>
          <a:bodyPr/>
          <a:lstStyle/>
          <a:p>
            <a:pPr marL="285750" indent="-285750" rtl="0">
              <a:buSzPts val="1400"/>
              <a:buFont typeface="Arial" charset="0"/>
              <a:buChar char="•"/>
            </a:pPr>
            <a:endParaRPr lang="en-US" sz="1200" b="1" i="0" u="none" strike="noStrike" kern="1200" baseline="0" dirty="0" smtClean="0">
              <a:solidFill>
                <a:srgbClr val="FFFF00"/>
              </a:solidFill>
              <a:latin typeface="Courier" charset="0"/>
            </a:endParaRPr>
          </a:p>
        </p:txBody>
      </p:sp>
      <p:sp>
        <p:nvSpPr>
          <p:cNvPr id="4" name="Slide Number Placeholder 3"/>
          <p:cNvSpPr>
            <a:spLocks noGrp="1"/>
          </p:cNvSpPr>
          <p:nvPr>
            <p:ph type="sldNum" sz="quarter" idx="10"/>
          </p:nvPr>
        </p:nvSpPr>
        <p:spPr/>
        <p:txBody>
          <a:bodyPr/>
          <a:lstStyle/>
          <a:p>
            <a:fld id="{A61D6427-4E40-48B2-9E5C-DB98B8F42838}" type="slidenum">
              <a:rPr lang="en-US" smtClean="0"/>
              <a:t>5</a:t>
            </a:fld>
            <a:endParaRPr lang="en-US"/>
          </a:p>
        </p:txBody>
      </p:sp>
    </p:spTree>
    <p:extLst>
      <p:ext uri="{BB962C8B-B14F-4D97-AF65-F5344CB8AC3E}">
        <p14:creationId xmlns:p14="http://schemas.microsoft.com/office/powerpoint/2010/main" val="1629129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Core Challenge: Enduring DevOps transformations require a commitment to Continuous Improvement (Learning)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 learning organization is an organization skilled at creating, acquiring, and transferring knowledge and at modifying its behavior to reflect new knowledge and insights”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If you want to “do the DevOps” and don’t have a learning organization, what do you do?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6</a:t>
            </a:fld>
            <a:endParaRPr lang="en-US"/>
          </a:p>
        </p:txBody>
      </p:sp>
    </p:spTree>
    <p:extLst>
      <p:ext uri="{BB962C8B-B14F-4D97-AF65-F5344CB8AC3E}">
        <p14:creationId xmlns:p14="http://schemas.microsoft.com/office/powerpoint/2010/main" val="49439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it</a:t>
            </a:r>
            <a:r>
              <a:rPr lang="en-US" baseline="0" dirty="0" smtClean="0"/>
              <a:t> enough to tell your teams to have a growth mindset?</a:t>
            </a:r>
          </a:p>
          <a:p>
            <a:endParaRPr lang="en-US" baseline="0" dirty="0" smtClean="0"/>
          </a:p>
          <a:p>
            <a:r>
              <a:rPr lang="en-US" baseline="0" dirty="0" smtClean="0"/>
              <a:t>I often hear “well they are not tall enough to ride the ride” </a:t>
            </a:r>
            <a:r>
              <a:rPr lang="is-IS" baseline="0" dirty="0" smtClean="0"/>
              <a:t>... </a:t>
            </a:r>
            <a:r>
              <a:rPr lang="en-US" baseline="0" dirty="0" smtClean="0"/>
              <a:t>T</a:t>
            </a:r>
            <a:r>
              <a:rPr lang="is-IS" baseline="0" dirty="0" smtClean="0"/>
              <a:t>ake a look at that little girl, how does she feel not being able to participate?</a:t>
            </a:r>
            <a:endParaRPr lang="en-US" baseline="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7</a:t>
            </a:fld>
            <a:endParaRPr lang="en-US"/>
          </a:p>
        </p:txBody>
      </p:sp>
    </p:spTree>
    <p:extLst>
      <p:ext uri="{BB962C8B-B14F-4D97-AF65-F5344CB8AC3E}">
        <p14:creationId xmlns:p14="http://schemas.microsoft.com/office/powerpoint/2010/main" val="1733447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 recently discussed growth mindset</a:t>
            </a:r>
            <a:r>
              <a:rPr lang="en-US" sz="1200" baseline="0" dirty="0" smtClean="0"/>
              <a:t> with a DevOps thought leader</a:t>
            </a:r>
            <a:r>
              <a:rPr lang="is-IS" sz="1200" baseline="0" dirty="0" smtClean="0"/>
              <a:t>…His opinion was to gut the organization and start over with DevOps teams.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His</a:t>
            </a:r>
            <a:r>
              <a:rPr lang="en-US" sz="1200" baseline="0" dirty="0" smtClean="0"/>
              <a:t> Admiral told him </a:t>
            </a:r>
            <a:r>
              <a:rPr lang="en-US" sz="1200" dirty="0" smtClean="0"/>
              <a:t>“If you need to change out some people, let me know, but I’m not interested in a lot of turnover. I don’t think that will help the crew. I think a better focus would be on working with what you’ve got.” In the end none</a:t>
            </a:r>
            <a:r>
              <a:rPr lang="en-US" sz="1200" baseline="0" dirty="0" smtClean="0"/>
              <a:t> of the sub crew was fired</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This was important because it sent the message to each crew member that he wasn’t screwed up.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a:t>
            </a:r>
            <a:r>
              <a:rPr lang="en-US" sz="1200" baseline="0" dirty="0" smtClean="0"/>
              <a:t> </a:t>
            </a:r>
            <a:r>
              <a:rPr lang="en-US" sz="1200" dirty="0" smtClean="0"/>
              <a:t>challenge would be to use the same people and support team and by changing the way they interacted and behaved, dramatically increase the combat effectiveness of Santa Fe.</a:t>
            </a:r>
          </a:p>
        </p:txBody>
      </p:sp>
      <p:sp>
        <p:nvSpPr>
          <p:cNvPr id="4" name="Slide Number Placeholder 3"/>
          <p:cNvSpPr>
            <a:spLocks noGrp="1"/>
          </p:cNvSpPr>
          <p:nvPr>
            <p:ph type="sldNum" sz="quarter" idx="10"/>
          </p:nvPr>
        </p:nvSpPr>
        <p:spPr/>
        <p:txBody>
          <a:bodyPr/>
          <a:lstStyle/>
          <a:p>
            <a:fld id="{A61D6427-4E40-48B2-9E5C-DB98B8F42838}" type="slidenum">
              <a:rPr lang="en-US" smtClean="0"/>
              <a:t>8</a:t>
            </a:fld>
            <a:endParaRPr lang="en-US"/>
          </a:p>
        </p:txBody>
      </p:sp>
    </p:spTree>
    <p:extLst>
      <p:ext uri="{BB962C8B-B14F-4D97-AF65-F5344CB8AC3E}">
        <p14:creationId xmlns:p14="http://schemas.microsoft.com/office/powerpoint/2010/main" val="188924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00000"/>
              </a:lnSpc>
              <a:spcBef>
                <a:spcPts val="0"/>
              </a:spcBef>
              <a:buFont typeface="+mj-lt"/>
              <a:buAutoNum type="arabicPeriod"/>
            </a:pPr>
            <a:endParaRPr lang="en-US" sz="1200" dirty="0"/>
          </a:p>
        </p:txBody>
      </p:sp>
      <p:sp>
        <p:nvSpPr>
          <p:cNvPr id="4" name="Slide Number Placeholder 3"/>
          <p:cNvSpPr>
            <a:spLocks noGrp="1"/>
          </p:cNvSpPr>
          <p:nvPr>
            <p:ph type="sldNum" sz="quarter" idx="10"/>
          </p:nvPr>
        </p:nvSpPr>
        <p:spPr/>
        <p:txBody>
          <a:bodyPr/>
          <a:lstStyle/>
          <a:p>
            <a:fld id="{A61D6427-4E40-48B2-9E5C-DB98B8F42838}" type="slidenum">
              <a:rPr lang="en-US" smtClean="0"/>
              <a:t>9</a:t>
            </a:fld>
            <a:endParaRPr lang="en-US"/>
          </a:p>
        </p:txBody>
      </p:sp>
    </p:spTree>
    <p:extLst>
      <p:ext uri="{BB962C8B-B14F-4D97-AF65-F5344CB8AC3E}">
        <p14:creationId xmlns:p14="http://schemas.microsoft.com/office/powerpoint/2010/main" val="141524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718536596"/>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398" y="191022"/>
            <a:ext cx="11649205" cy="6475957"/>
          </a:xfrm>
          <a:prstGeom prst="rect">
            <a:avLst/>
          </a:prstGeom>
        </p:spPr>
        <p:txBody>
          <a:bodyPr anchor="ctr"/>
          <a:lstStyle>
            <a:lvl1pPr marL="0" indent="0">
              <a:buNone/>
              <a:defRPr sz="6000">
                <a:solidFill>
                  <a:schemeClr val="bg1"/>
                </a:solidFill>
                <a:latin typeface="Courier" charset="0"/>
                <a:ea typeface="Courier" charset="0"/>
                <a:cs typeface="Courier" charset="0"/>
              </a:defRPr>
            </a:lvl1pPr>
            <a:lvl2pPr marL="457200" indent="0">
              <a:buNone/>
              <a:defRPr sz="5400">
                <a:solidFill>
                  <a:schemeClr val="bg1"/>
                </a:solidFill>
                <a:latin typeface="Courier" charset="0"/>
                <a:ea typeface="Courier" charset="0"/>
                <a:cs typeface="Courier" charset="0"/>
              </a:defRPr>
            </a:lvl2pPr>
            <a:lvl3pPr marL="914400" indent="0">
              <a:buNone/>
              <a:defRPr sz="4800">
                <a:solidFill>
                  <a:schemeClr val="bg1"/>
                </a:solidFill>
                <a:latin typeface="Courier" charset="0"/>
                <a:ea typeface="Courier" charset="0"/>
                <a:cs typeface="Courier" charset="0"/>
              </a:defRPr>
            </a:lvl3pPr>
            <a:lvl4pPr marL="1371600" indent="0">
              <a:buNone/>
              <a:defRPr sz="4400">
                <a:solidFill>
                  <a:schemeClr val="bg1"/>
                </a:solidFill>
                <a:latin typeface="Courier" charset="0"/>
                <a:ea typeface="Courier" charset="0"/>
                <a:cs typeface="Courier" charset="0"/>
              </a:defRPr>
            </a:lvl4pPr>
            <a:lvl5pPr marL="1828800" indent="0">
              <a:buNone/>
              <a:defRPr sz="4400">
                <a:solidFill>
                  <a:schemeClr val="bg1"/>
                </a:solidFill>
                <a:latin typeface="Courier" charset="0"/>
                <a:ea typeface="Courier" charset="0"/>
                <a:cs typeface="Courier"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267406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38201" y="1825625"/>
            <a:ext cx="10515600" cy="4351339"/>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5"/>
          <p:cNvSpPr>
            <a:spLocks noGrp="1"/>
          </p:cNvSpPr>
          <p:nvPr>
            <p:ph type="sldNum" sz="quarter" idx="4"/>
          </p:nvPr>
        </p:nvSpPr>
        <p:spPr>
          <a:xfrm>
            <a:off x="152402" y="6283889"/>
            <a:ext cx="807719" cy="410211"/>
          </a:xfrm>
          <a:prstGeom prst="rect">
            <a:avLst/>
          </a:prstGeom>
        </p:spPr>
        <p:txBody>
          <a:bodyPr vert="horz" lIns="91440" tIns="45720" rIns="91440" bIns="45720" rtlCol="0" anchor="ctr"/>
          <a:lstStyle>
            <a:lvl1pPr algn="l">
              <a:defRPr sz="2667" baseline="0">
                <a:solidFill>
                  <a:schemeClr val="tx1"/>
                </a:solidFill>
                <a:latin typeface="courier" charset="0"/>
                <a:ea typeface="GerTT" charset="0"/>
                <a:cs typeface="GerTT" charset="0"/>
              </a:defRPr>
            </a:lvl1pPr>
          </a:lstStyle>
          <a:p>
            <a:fld id="{03CBEB89-E47E-4106-9DE1-9B407DF8E52F}" type="slidenum">
              <a:rPr lang="en-US" smtClean="0"/>
              <a:pPr/>
              <a:t>‹#›</a:t>
            </a:fld>
            <a:endParaRPr lang="en-US"/>
          </a:p>
        </p:txBody>
      </p:sp>
    </p:spTree>
    <p:extLst>
      <p:ext uri="{BB962C8B-B14F-4D97-AF65-F5344CB8AC3E}">
        <p14:creationId xmlns:p14="http://schemas.microsoft.com/office/powerpoint/2010/main" val="898310462"/>
      </p:ext>
    </p:extLst>
  </p:cSld>
  <p:clrMapOvr>
    <a:masterClrMapping/>
  </p:clrMapOvr>
  <mc:AlternateContent xmlns:mc="http://schemas.openxmlformats.org/markup-compatibility/2006" xmlns:p14="http://schemas.microsoft.com/office/powerpoint/2010/main">
    <mc:Choice Requires="p14">
      <p:transition spd="slow" p14:dur="59000" advTm="90000"/>
    </mc:Choice>
    <mc:Fallback xmlns="">
      <p:transition spd="slow" advTm="90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1671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7" name="TextBox 6"/>
          <p:cNvSpPr txBox="1"/>
          <p:nvPr userDrawn="1"/>
        </p:nvSpPr>
        <p:spPr>
          <a:xfrm>
            <a:off x="618466" y="6232435"/>
            <a:ext cx="5889014" cy="461665"/>
          </a:xfrm>
          <a:prstGeom prst="rect">
            <a:avLst/>
          </a:prstGeom>
          <a:noFill/>
        </p:spPr>
        <p:txBody>
          <a:bodyPr wrap="square" rtlCol="0">
            <a:spAutoFit/>
          </a:bodyPr>
          <a:lstStyle/>
          <a:p>
            <a:r>
              <a:rPr lang="en-US" sz="2400" b="0" dirty="0" smtClean="0">
                <a:solidFill>
                  <a:schemeClr val="bg1"/>
                </a:solidFill>
                <a:latin typeface="Courier" charset="0"/>
                <a:ea typeface="Courier" charset="0"/>
                <a:cs typeface="Courier" charset="0"/>
              </a:rPr>
              <a:t>@scottnasello</a:t>
            </a:r>
            <a:endParaRPr lang="en-US" sz="2400" b="0" dirty="0">
              <a:solidFill>
                <a:schemeClr val="bg1"/>
              </a:solidFill>
              <a:latin typeface="Courier" charset="0"/>
              <a:ea typeface="Courier" charset="0"/>
              <a:cs typeface="Courier" charset="0"/>
            </a:endParaRPr>
          </a:p>
        </p:txBody>
      </p:sp>
      <p:sp>
        <p:nvSpPr>
          <p:cNvPr id="8" name="Slide Number Placeholder 5"/>
          <p:cNvSpPr>
            <a:spLocks noGrp="1"/>
          </p:cNvSpPr>
          <p:nvPr>
            <p:ph type="sldNum" sz="quarter" idx="4"/>
          </p:nvPr>
        </p:nvSpPr>
        <p:spPr>
          <a:xfrm>
            <a:off x="152400" y="6283890"/>
            <a:ext cx="807720" cy="410210"/>
          </a:xfrm>
          <a:prstGeom prst="rect">
            <a:avLst/>
          </a:prstGeom>
        </p:spPr>
        <p:txBody>
          <a:bodyPr vert="horz" lIns="91440" tIns="45720" rIns="91440" bIns="45720" rtlCol="0" anchor="ctr"/>
          <a:lstStyle>
            <a:lvl1pPr algn="l">
              <a:defRPr sz="1600">
                <a:solidFill>
                  <a:schemeClr val="bg1"/>
                </a:solidFill>
                <a:latin typeface="GerTT" charset="0"/>
                <a:ea typeface="GerTT" charset="0"/>
                <a:cs typeface="GerTT" charset="0"/>
              </a:defRPr>
            </a:lvl1pPr>
          </a:lstStyle>
          <a:p>
            <a:fld id="{03CBEB89-E47E-4106-9DE1-9B407DF8E52F}" type="slidenum">
              <a:rPr lang="en-US" smtClean="0"/>
              <a:pPr/>
              <a:t>‹#›</a:t>
            </a:fld>
            <a:endParaRPr lang="en-US"/>
          </a:p>
        </p:txBody>
      </p:sp>
    </p:spTree>
    <p:extLst>
      <p:ext uri="{BB962C8B-B14F-4D97-AF65-F5344CB8AC3E}">
        <p14:creationId xmlns:p14="http://schemas.microsoft.com/office/powerpoint/2010/main" val="3528119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2.png"/><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1" Type="http://schemas.openxmlformats.org/officeDocument/2006/relationships/slideLayout" Target="../slideLayouts/slideLayout3.xml"/><Relationship Id="rId12" Type="http://schemas.openxmlformats.org/officeDocument/2006/relationships/notesSlide" Target="../notesSlides/notesSlide34.xml"/><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 Type="http://schemas.microsoft.com/office/2007/relationships/media" Target="../media/media2.mp4"/><Relationship Id="rId2" Type="http://schemas.openxmlformats.org/officeDocument/2006/relationships/video" Target="../media/media2.mp4"/><Relationship Id="rId3" Type="http://schemas.microsoft.com/office/2007/relationships/media" Target="../media/media3.mp4"/><Relationship Id="rId4" Type="http://schemas.openxmlformats.org/officeDocument/2006/relationships/video" Target="../media/media3.mp4"/><Relationship Id="rId5" Type="http://schemas.microsoft.com/office/2007/relationships/media" Target="../media/media4.mp4"/><Relationship Id="rId6" Type="http://schemas.openxmlformats.org/officeDocument/2006/relationships/video" Target="../media/media4.mp4"/><Relationship Id="rId7" Type="http://schemas.microsoft.com/office/2007/relationships/media" Target="../media/media5.mp4"/><Relationship Id="rId8" Type="http://schemas.openxmlformats.org/officeDocument/2006/relationships/video" Target="../media/media5.mp4"/><Relationship Id="rId9" Type="http://schemas.microsoft.com/office/2007/relationships/media" Target="../media/media6.mp4"/><Relationship Id="rId10" Type="http://schemas.openxmlformats.org/officeDocument/2006/relationships/video" Target="../media/media6.mp4"/></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7.xml"/><Relationship Id="rId5" Type="http://schemas.openxmlformats.org/officeDocument/2006/relationships/image" Target="../media/image45.png"/><Relationship Id="rId1" Type="http://schemas.microsoft.com/office/2007/relationships/media" Target="../media/media7.mp4"/><Relationship Id="rId2" Type="http://schemas.openxmlformats.org/officeDocument/2006/relationships/video" Target="../media/media7.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150312"/>
            <a:ext cx="10515600" cy="6543787"/>
          </a:xfrm>
        </p:spPr>
        <p:txBody>
          <a:bodyPr>
            <a:noAutofit/>
          </a:bodyPr>
          <a:lstStyle/>
          <a:p>
            <a:r>
              <a:rPr lang="en-US" sz="5400" dirty="0" smtClean="0"/>
              <a:t>DevOpsing in a Microsoft World</a:t>
            </a:r>
            <a:endParaRPr lang="en-US" sz="5400" dirty="0"/>
          </a:p>
        </p:txBody>
      </p:sp>
      <p:sp>
        <p:nvSpPr>
          <p:cNvPr id="4" name="Slide Number Placeholder 3"/>
          <p:cNvSpPr>
            <a:spLocks noGrp="1"/>
          </p:cNvSpPr>
          <p:nvPr>
            <p:ph type="sldNum" sz="quarter" idx="4294967295"/>
          </p:nvPr>
        </p:nvSpPr>
        <p:spPr>
          <a:xfrm>
            <a:off x="152400" y="6283890"/>
            <a:ext cx="807720" cy="410210"/>
          </a:xfrm>
        </p:spPr>
        <p:txBody>
          <a:bodyPr/>
          <a:lstStyle/>
          <a:p>
            <a:fld id="{03CBEB89-E47E-4106-9DE1-9B407DF8E52F}" type="slidenum">
              <a:rPr lang="en-US" smtClean="0"/>
              <a:pPr/>
              <a:t>1</a:t>
            </a:fld>
            <a:endParaRPr lang="en-US"/>
          </a:p>
        </p:txBody>
      </p:sp>
    </p:spTree>
    <p:extLst>
      <p:ext uri="{BB962C8B-B14F-4D97-AF65-F5344CB8AC3E}">
        <p14:creationId xmlns:p14="http://schemas.microsoft.com/office/powerpoint/2010/main" val="152609271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7812" b="-965"/>
          <a:stretch/>
        </p:blipFill>
        <p:spPr>
          <a:xfrm>
            <a:off x="119119" y="180108"/>
            <a:ext cx="12011315" cy="5846619"/>
          </a:xfrm>
          <a:prstGeom prst="rect">
            <a:avLst/>
          </a:prstGeom>
        </p:spPr>
      </p:pic>
      <p:sp>
        <p:nvSpPr>
          <p:cNvPr id="9" name="Title 1"/>
          <p:cNvSpPr txBox="1">
            <a:spLocks/>
          </p:cNvSpPr>
          <p:nvPr/>
        </p:nvSpPr>
        <p:spPr>
          <a:xfrm>
            <a:off x="119119" y="5163257"/>
            <a:ext cx="11941063" cy="817992"/>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2667" dirty="0" smtClean="0"/>
              <a:t>“Lots of </a:t>
            </a:r>
            <a:r>
              <a:rPr lang="en-US" sz="2667" dirty="0"/>
              <a:t>self doubt, I definitely felt like an imposter</a:t>
            </a:r>
            <a:r>
              <a:rPr lang="en-US" sz="2667" dirty="0" smtClean="0"/>
              <a:t>.; Eventually, I felt like I could contribute”</a:t>
            </a:r>
            <a:endParaRPr lang="en-US" sz="2667" dirty="0"/>
          </a:p>
        </p:txBody>
      </p:sp>
    </p:spTree>
    <p:extLst>
      <p:ext uri="{BB962C8B-B14F-4D97-AF65-F5344CB8AC3E}">
        <p14:creationId xmlns:p14="http://schemas.microsoft.com/office/powerpoint/2010/main" val="1323213935"/>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0581" r="8236" b="8823"/>
          <a:stretch/>
        </p:blipFill>
        <p:spPr>
          <a:xfrm>
            <a:off x="903432" y="46974"/>
            <a:ext cx="10412267" cy="6096651"/>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11</a:t>
            </a:fld>
            <a:endParaRPr lang="en-US"/>
          </a:p>
        </p:txBody>
      </p:sp>
      <p:sp>
        <p:nvSpPr>
          <p:cNvPr id="6" name="Title 1"/>
          <p:cNvSpPr txBox="1">
            <a:spLocks/>
          </p:cNvSpPr>
          <p:nvPr/>
        </p:nvSpPr>
        <p:spPr>
          <a:xfrm>
            <a:off x="314438" y="5330076"/>
            <a:ext cx="11563125" cy="817992"/>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2667" u="sng" dirty="0" smtClean="0"/>
              <a:t>Favorite aspect: </a:t>
            </a:r>
            <a:r>
              <a:rPr lang="en-US" sz="2667" dirty="0" smtClean="0"/>
              <a:t>“The encouragement to experiment (fail) without fear of punishment, especially with ChatOps”</a:t>
            </a:r>
            <a:endParaRPr lang="en-US" sz="2667" dirty="0"/>
          </a:p>
        </p:txBody>
      </p:sp>
    </p:spTree>
    <p:extLst>
      <p:ext uri="{BB962C8B-B14F-4D97-AF65-F5344CB8AC3E}">
        <p14:creationId xmlns:p14="http://schemas.microsoft.com/office/powerpoint/2010/main" val="1727459631"/>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117" y="49069"/>
            <a:ext cx="9181767" cy="6087512"/>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12</a:t>
            </a:fld>
            <a:endParaRPr lang="en-US"/>
          </a:p>
        </p:txBody>
      </p:sp>
      <p:sp>
        <p:nvSpPr>
          <p:cNvPr id="6" name="Title 1"/>
          <p:cNvSpPr txBox="1">
            <a:spLocks/>
          </p:cNvSpPr>
          <p:nvPr/>
        </p:nvSpPr>
        <p:spPr>
          <a:xfrm>
            <a:off x="314438" y="5472951"/>
            <a:ext cx="11563125" cy="817992"/>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2667" u="sng" dirty="0" smtClean="0"/>
              <a:t>Least favorite aspect:</a:t>
            </a:r>
            <a:r>
              <a:rPr lang="en-US" sz="2667" dirty="0" smtClean="0"/>
              <a:t> “Lack </a:t>
            </a:r>
            <a:r>
              <a:rPr lang="en-US" sz="2667" dirty="0"/>
              <a:t>of prioritization across projects, maintenance, </a:t>
            </a:r>
            <a:r>
              <a:rPr lang="en-US" sz="2667" dirty="0" smtClean="0"/>
              <a:t>support"</a:t>
            </a:r>
            <a:endParaRPr lang="en-US" sz="2667" dirty="0"/>
          </a:p>
        </p:txBody>
      </p:sp>
    </p:spTree>
    <p:extLst>
      <p:ext uri="{BB962C8B-B14F-4D97-AF65-F5344CB8AC3E}">
        <p14:creationId xmlns:p14="http://schemas.microsoft.com/office/powerpoint/2010/main" val="1458480673"/>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41" y="117988"/>
            <a:ext cx="10739718" cy="6044314"/>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13</a:t>
            </a:fld>
            <a:endParaRPr lang="en-US"/>
          </a:p>
        </p:txBody>
      </p:sp>
      <p:sp>
        <p:nvSpPr>
          <p:cNvPr id="6" name="Title 1"/>
          <p:cNvSpPr txBox="1">
            <a:spLocks/>
          </p:cNvSpPr>
          <p:nvPr/>
        </p:nvSpPr>
        <p:spPr>
          <a:xfrm>
            <a:off x="314438" y="5286976"/>
            <a:ext cx="11563125" cy="817992"/>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2667" dirty="0" smtClean="0"/>
              <a:t>“Be </a:t>
            </a:r>
            <a:r>
              <a:rPr lang="en-US" sz="2667" dirty="0"/>
              <a:t>prepared to disappoint someone,  It could be your manager, the business, your teammate, or </a:t>
            </a:r>
            <a:r>
              <a:rPr lang="en-US" sz="2667" dirty="0" smtClean="0"/>
              <a:t>yourself”</a:t>
            </a:r>
            <a:endParaRPr lang="en-US" sz="2667" dirty="0"/>
          </a:p>
        </p:txBody>
      </p:sp>
    </p:spTree>
    <p:extLst>
      <p:ext uri="{BB962C8B-B14F-4D97-AF65-F5344CB8AC3E}">
        <p14:creationId xmlns:p14="http://schemas.microsoft.com/office/powerpoint/2010/main" val="553931893"/>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7-06-20_11-42-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4988" y="133411"/>
            <a:ext cx="10562024" cy="5430123"/>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14</a:t>
            </a:fld>
            <a:endParaRPr lang="en-US"/>
          </a:p>
        </p:txBody>
      </p:sp>
      <p:sp>
        <p:nvSpPr>
          <p:cNvPr id="6" name="Title 1"/>
          <p:cNvSpPr txBox="1">
            <a:spLocks/>
          </p:cNvSpPr>
          <p:nvPr/>
        </p:nvSpPr>
        <p:spPr>
          <a:xfrm>
            <a:off x="314438" y="5563534"/>
            <a:ext cx="11563125" cy="1294466"/>
          </a:xfrm>
          <a:prstGeom prst="rect">
            <a:avLst/>
          </a:prstGeom>
          <a:solidFill>
            <a:srgbClr val="000000">
              <a:alpha val="93000"/>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2667" dirty="0"/>
              <a:t>“Don’t be overwhelmed by DevOps nirvana</a:t>
            </a:r>
            <a:r>
              <a:rPr lang="en-US" sz="2667" dirty="0" smtClean="0"/>
              <a:t>...stay </a:t>
            </a:r>
            <a:r>
              <a:rPr lang="en-US" sz="2667" dirty="0"/>
              <a:t>focused on incremental improvements.  Each improvement is like a savings deposit that will compound over </a:t>
            </a:r>
            <a:r>
              <a:rPr lang="en-US" sz="2667" dirty="0" smtClean="0"/>
              <a:t>time”</a:t>
            </a:r>
            <a:endParaRPr lang="en-US" sz="2667" dirty="0"/>
          </a:p>
        </p:txBody>
      </p:sp>
    </p:spTree>
    <p:extLst>
      <p:ext uri="{BB962C8B-B14F-4D97-AF65-F5344CB8AC3E}">
        <p14:creationId xmlns:p14="http://schemas.microsoft.com/office/powerpoint/2010/main" val="74754618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964" t="5400" r="3129" b="6127"/>
          <a:stretch/>
        </p:blipFill>
        <p:spPr>
          <a:xfrm>
            <a:off x="666750" y="214313"/>
            <a:ext cx="10858500" cy="5834345"/>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15</a:t>
            </a:fld>
            <a:endParaRPr lang="en-US"/>
          </a:p>
        </p:txBody>
      </p:sp>
      <p:sp>
        <p:nvSpPr>
          <p:cNvPr id="7" name="Title 1"/>
          <p:cNvSpPr txBox="1">
            <a:spLocks/>
          </p:cNvSpPr>
          <p:nvPr/>
        </p:nvSpPr>
        <p:spPr>
          <a:xfrm>
            <a:off x="314438" y="5206295"/>
            <a:ext cx="11563125" cy="1113825"/>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2667" dirty="0"/>
              <a:t>Many veteran “IT Pros” started </a:t>
            </a:r>
            <a:r>
              <a:rPr lang="en-US" sz="2667" dirty="0" smtClean="0"/>
              <a:t>in </a:t>
            </a:r>
            <a:r>
              <a:rPr lang="en-US" sz="2667" dirty="0"/>
              <a:t>help desk, advanced through the ranks, and likely bypassed college.</a:t>
            </a:r>
          </a:p>
        </p:txBody>
      </p:sp>
    </p:spTree>
    <p:extLst>
      <p:ext uri="{BB962C8B-B14F-4D97-AF65-F5344CB8AC3E}">
        <p14:creationId xmlns:p14="http://schemas.microsoft.com/office/powerpoint/2010/main" val="1460358510"/>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96" y="-9480"/>
            <a:ext cx="11187208" cy="6292805"/>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16</a:t>
            </a:fld>
            <a:endParaRPr lang="en-US"/>
          </a:p>
        </p:txBody>
      </p:sp>
      <p:sp>
        <p:nvSpPr>
          <p:cNvPr id="7" name="Title 1"/>
          <p:cNvSpPr txBox="1">
            <a:spLocks/>
          </p:cNvSpPr>
          <p:nvPr/>
        </p:nvSpPr>
        <p:spPr>
          <a:xfrm>
            <a:off x="314438" y="5396459"/>
            <a:ext cx="11563125" cy="719528"/>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b="1" u="sng" dirty="0" smtClean="0">
                <a:solidFill>
                  <a:srgbClr val="FFFF00"/>
                </a:solidFill>
              </a:rPr>
              <a:t>YOUR</a:t>
            </a:r>
            <a:r>
              <a:rPr lang="en-US" sz="2667" b="1" dirty="0" smtClean="0">
                <a:solidFill>
                  <a:srgbClr val="FFFF00"/>
                </a:solidFill>
              </a:rPr>
              <a:t> </a:t>
            </a:r>
            <a:r>
              <a:rPr lang="en-US" sz="2667" dirty="0" smtClean="0"/>
              <a:t>mindset matters</a:t>
            </a:r>
            <a:endParaRPr lang="en-US" sz="2667" i="1" dirty="0"/>
          </a:p>
        </p:txBody>
      </p:sp>
    </p:spTree>
    <p:extLst>
      <p:ext uri="{BB962C8B-B14F-4D97-AF65-F5344CB8AC3E}">
        <p14:creationId xmlns:p14="http://schemas.microsoft.com/office/powerpoint/2010/main" val="618302378"/>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306" t="-30" r="1758" b="1213"/>
          <a:stretch/>
        </p:blipFill>
        <p:spPr>
          <a:xfrm>
            <a:off x="188706" y="128587"/>
            <a:ext cx="11509693" cy="5780370"/>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17</a:t>
            </a:fld>
            <a:endParaRPr lang="en-US"/>
          </a:p>
        </p:txBody>
      </p:sp>
      <p:sp>
        <p:nvSpPr>
          <p:cNvPr id="11" name="Title 1"/>
          <p:cNvSpPr txBox="1">
            <a:spLocks/>
          </p:cNvSpPr>
          <p:nvPr/>
        </p:nvSpPr>
        <p:spPr>
          <a:xfrm>
            <a:off x="314438" y="5163431"/>
            <a:ext cx="11563125" cy="851605"/>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2667" dirty="0" smtClean="0"/>
              <a:t>“Around </a:t>
            </a:r>
            <a:r>
              <a:rPr lang="en-US" sz="2667" dirty="0"/>
              <a:t>94% of the possible improvements belong to the system (</a:t>
            </a:r>
            <a:r>
              <a:rPr lang="en-US" sz="2667" dirty="0" smtClean="0"/>
              <a:t>the </a:t>
            </a:r>
            <a:r>
              <a:rPr lang="en-US" sz="2667" dirty="0"/>
              <a:t>responsibility of </a:t>
            </a:r>
            <a:r>
              <a:rPr lang="en-US" sz="2667" dirty="0" smtClean="0"/>
              <a:t>management)” </a:t>
            </a:r>
            <a:r>
              <a:rPr lang="en-US" sz="2667" i="1" smtClean="0"/>
              <a:t>- Deming</a:t>
            </a:r>
            <a:endParaRPr lang="en-US" sz="2667" i="1" dirty="0"/>
          </a:p>
        </p:txBody>
      </p:sp>
    </p:spTree>
    <p:extLst>
      <p:ext uri="{BB962C8B-B14F-4D97-AF65-F5344CB8AC3E}">
        <p14:creationId xmlns:p14="http://schemas.microsoft.com/office/powerpoint/2010/main" val="1308223055"/>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600" dirty="0" smtClean="0"/>
              <a:t>“Let's </a:t>
            </a:r>
            <a:r>
              <a:rPr lang="en-US" sz="3600" dirty="0"/>
              <a:t>not waste any more </a:t>
            </a:r>
            <a:r>
              <a:rPr lang="en-US" sz="3600" dirty="0" smtClean="0"/>
              <a:t>lives</a:t>
            </a:r>
            <a:r>
              <a:rPr lang="en-US" sz="3600" baseline="30000" dirty="0" smtClean="0">
                <a:solidFill>
                  <a:schemeClr val="tx1"/>
                </a:solidFill>
              </a:rPr>
              <a:t>1</a:t>
            </a:r>
            <a:r>
              <a:rPr lang="en-US" sz="3600" dirty="0" smtClean="0"/>
              <a:t>, </a:t>
            </a:r>
            <a:r>
              <a:rPr lang="en-US" sz="3600" dirty="0"/>
              <a:t>because once we know that abilities are capable of such growth, it becomes a basic human right for </a:t>
            </a:r>
            <a:r>
              <a:rPr lang="en-US" sz="3600" dirty="0" smtClean="0"/>
              <a:t>children</a:t>
            </a:r>
            <a:r>
              <a:rPr lang="en-US" sz="3600" baseline="30000" dirty="0" smtClean="0">
                <a:solidFill>
                  <a:schemeClr val="tx1"/>
                </a:solidFill>
              </a:rPr>
              <a:t>2</a:t>
            </a:r>
            <a:r>
              <a:rPr lang="en-US" sz="3600" dirty="0" smtClean="0"/>
              <a:t>, </a:t>
            </a:r>
            <a:r>
              <a:rPr lang="en-US" sz="3600" dirty="0"/>
              <a:t>all </a:t>
            </a:r>
            <a:r>
              <a:rPr lang="en-US" sz="3600" dirty="0" smtClean="0"/>
              <a:t>children</a:t>
            </a:r>
            <a:r>
              <a:rPr lang="en-US" sz="3600" baseline="30000" dirty="0" smtClean="0">
                <a:solidFill>
                  <a:schemeClr val="tx1"/>
                </a:solidFill>
              </a:rPr>
              <a:t>2</a:t>
            </a:r>
            <a:r>
              <a:rPr lang="en-US" sz="3600" dirty="0" smtClean="0"/>
              <a:t>, </a:t>
            </a:r>
            <a:r>
              <a:rPr lang="en-US" sz="3600" dirty="0"/>
              <a:t>to live in </a:t>
            </a:r>
            <a:r>
              <a:rPr lang="en-US" sz="3600" dirty="0" smtClean="0"/>
              <a:t>places</a:t>
            </a:r>
            <a:r>
              <a:rPr lang="en-US" sz="3600" baseline="30000" dirty="0" smtClean="0">
                <a:solidFill>
                  <a:schemeClr val="tx1"/>
                </a:solidFill>
              </a:rPr>
              <a:t>3</a:t>
            </a:r>
            <a:r>
              <a:rPr lang="en-US" sz="3600" dirty="0" smtClean="0">
                <a:solidFill>
                  <a:schemeClr val="tx1">
                    <a:lumMod val="50000"/>
                    <a:lumOff val="50000"/>
                  </a:schemeClr>
                </a:solidFill>
              </a:rPr>
              <a:t> </a:t>
            </a:r>
            <a:r>
              <a:rPr lang="en-US" sz="3600" dirty="0"/>
              <a:t>that create that growth, to live in </a:t>
            </a:r>
            <a:r>
              <a:rPr lang="en-US" sz="3600" dirty="0" smtClean="0"/>
              <a:t>places</a:t>
            </a:r>
            <a:r>
              <a:rPr lang="en-US" sz="3600" baseline="30000" dirty="0" smtClean="0">
                <a:solidFill>
                  <a:schemeClr val="tx1"/>
                </a:solidFill>
              </a:rPr>
              <a:t>3</a:t>
            </a:r>
            <a:r>
              <a:rPr lang="en-US" sz="3600" dirty="0" smtClean="0">
                <a:solidFill>
                  <a:schemeClr val="tx1">
                    <a:lumMod val="50000"/>
                    <a:lumOff val="50000"/>
                  </a:schemeClr>
                </a:solidFill>
              </a:rPr>
              <a:t> </a:t>
            </a:r>
            <a:r>
              <a:rPr lang="en-US" sz="3600" dirty="0" smtClean="0"/>
              <a:t>filled </a:t>
            </a:r>
            <a:r>
              <a:rPr lang="en-US" sz="3600" dirty="0"/>
              <a:t>with </a:t>
            </a:r>
            <a:r>
              <a:rPr lang="en-US" sz="3600" b="1" u="sng" dirty="0" smtClean="0"/>
              <a:t>yet</a:t>
            </a:r>
            <a:r>
              <a:rPr lang="en-US" sz="3600" dirty="0" smtClean="0"/>
              <a:t>.”</a:t>
            </a:r>
          </a:p>
          <a:p>
            <a:endParaRPr lang="en-US" sz="3600" baseline="30000" dirty="0" smtClean="0"/>
          </a:p>
          <a:p>
            <a:r>
              <a:rPr lang="en-US" sz="1800" baseline="30000" dirty="0" smtClean="0">
                <a:solidFill>
                  <a:schemeClr val="tx1"/>
                </a:solidFill>
              </a:rPr>
              <a:t>1</a:t>
            </a:r>
            <a:r>
              <a:rPr lang="en-US" sz="1800" dirty="0" smtClean="0">
                <a:solidFill>
                  <a:schemeClr val="tx1"/>
                </a:solidFill>
              </a:rPr>
              <a:t> careers</a:t>
            </a:r>
          </a:p>
          <a:p>
            <a:r>
              <a:rPr lang="en-US" sz="1800" baseline="30000" dirty="0" smtClean="0">
                <a:solidFill>
                  <a:schemeClr val="tx1"/>
                </a:solidFill>
              </a:rPr>
              <a:t>2</a:t>
            </a:r>
            <a:r>
              <a:rPr lang="en-US" sz="1800" dirty="0" smtClean="0">
                <a:solidFill>
                  <a:schemeClr val="tx1"/>
                </a:solidFill>
              </a:rPr>
              <a:t> people</a:t>
            </a:r>
          </a:p>
          <a:p>
            <a:r>
              <a:rPr lang="en-US" sz="1800" baseline="30000" dirty="0" smtClean="0">
                <a:solidFill>
                  <a:schemeClr val="tx1"/>
                </a:solidFill>
              </a:rPr>
              <a:t>3 </a:t>
            </a:r>
            <a:r>
              <a:rPr lang="en-US" sz="1800" dirty="0" smtClean="0">
                <a:solidFill>
                  <a:schemeClr val="tx1"/>
                </a:solidFill>
              </a:rPr>
              <a:t>workplaces</a:t>
            </a:r>
          </a:p>
        </p:txBody>
      </p:sp>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18</a:t>
            </a:fld>
            <a:endParaRPr lang="en-US"/>
          </a:p>
        </p:txBody>
      </p:sp>
      <p:grpSp>
        <p:nvGrpSpPr>
          <p:cNvPr id="7" name="Group 6"/>
          <p:cNvGrpSpPr/>
          <p:nvPr/>
        </p:nvGrpSpPr>
        <p:grpSpPr>
          <a:xfrm>
            <a:off x="5223353" y="4384109"/>
            <a:ext cx="6175332" cy="1791223"/>
            <a:chOff x="5223353" y="4384109"/>
            <a:chExt cx="6175332" cy="1791223"/>
          </a:xfrm>
        </p:grpSpPr>
        <p:sp>
          <p:nvSpPr>
            <p:cNvPr id="11" name="Rectangle 10"/>
            <p:cNvSpPr/>
            <p:nvPr/>
          </p:nvSpPr>
          <p:spPr>
            <a:xfrm>
              <a:off x="5223353" y="4384109"/>
              <a:ext cx="6175332" cy="179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103" y="4566184"/>
              <a:ext cx="5765800" cy="1409700"/>
            </a:xfrm>
            <a:prstGeom prst="rect">
              <a:avLst/>
            </a:prstGeom>
          </p:spPr>
        </p:pic>
      </p:grpSp>
      <p:pic>
        <p:nvPicPr>
          <p:cNvPr id="13" name="Picture 12"/>
          <p:cNvPicPr>
            <a:picLocks noChangeAspect="1"/>
          </p:cNvPicPr>
          <p:nvPr/>
        </p:nvPicPr>
        <p:blipFill>
          <a:blip r:embed="rId4"/>
          <a:stretch>
            <a:fillRect/>
          </a:stretch>
        </p:blipFill>
        <p:spPr>
          <a:xfrm>
            <a:off x="6802856" y="5429796"/>
            <a:ext cx="1460147" cy="527941"/>
          </a:xfrm>
          <a:prstGeom prst="rect">
            <a:avLst/>
          </a:prstGeom>
        </p:spPr>
      </p:pic>
    </p:spTree>
    <p:extLst>
      <p:ext uri="{BB962C8B-B14F-4D97-AF65-F5344CB8AC3E}">
        <p14:creationId xmlns:p14="http://schemas.microsoft.com/office/powerpoint/2010/main" val="928178394"/>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600" dirty="0" smtClean="0"/>
              <a:t>“Let's </a:t>
            </a:r>
            <a:r>
              <a:rPr lang="en-US" sz="3600" dirty="0"/>
              <a:t>not waste any more </a:t>
            </a:r>
            <a:r>
              <a:rPr lang="en-US" sz="3600" strike="sngStrike" dirty="0" smtClean="0">
                <a:solidFill>
                  <a:schemeClr val="tx1">
                    <a:lumMod val="50000"/>
                    <a:lumOff val="50000"/>
                  </a:schemeClr>
                </a:solidFill>
              </a:rPr>
              <a:t>lives</a:t>
            </a:r>
            <a:r>
              <a:rPr lang="en-US" sz="3600" baseline="30000" dirty="0" smtClean="0"/>
              <a:t>1</a:t>
            </a:r>
            <a:r>
              <a:rPr lang="en-US" sz="3600" dirty="0" smtClean="0"/>
              <a:t>, </a:t>
            </a:r>
            <a:r>
              <a:rPr lang="en-US" sz="3600" dirty="0"/>
              <a:t>because once we know that abilities are capable of such growth, it becomes a basic human right for </a:t>
            </a:r>
            <a:r>
              <a:rPr lang="en-US" sz="3600" strike="sngStrike" dirty="0" smtClean="0">
                <a:solidFill>
                  <a:schemeClr val="tx1">
                    <a:lumMod val="50000"/>
                    <a:lumOff val="50000"/>
                  </a:schemeClr>
                </a:solidFill>
              </a:rPr>
              <a:t>children</a:t>
            </a:r>
            <a:r>
              <a:rPr lang="en-US" sz="3600" baseline="30000" dirty="0" smtClean="0"/>
              <a:t>2</a:t>
            </a:r>
            <a:r>
              <a:rPr lang="en-US" sz="3600" dirty="0" smtClean="0"/>
              <a:t>, </a:t>
            </a:r>
            <a:r>
              <a:rPr lang="en-US" sz="3600" dirty="0"/>
              <a:t>all </a:t>
            </a:r>
            <a:r>
              <a:rPr lang="en-US" sz="3600" strike="sngStrike" dirty="0" smtClean="0">
                <a:solidFill>
                  <a:schemeClr val="tx1">
                    <a:lumMod val="50000"/>
                    <a:lumOff val="50000"/>
                  </a:schemeClr>
                </a:solidFill>
              </a:rPr>
              <a:t>children</a:t>
            </a:r>
            <a:r>
              <a:rPr lang="en-US" sz="3600" baseline="30000" dirty="0" smtClean="0"/>
              <a:t>2</a:t>
            </a:r>
            <a:r>
              <a:rPr lang="en-US" sz="3600" dirty="0" smtClean="0"/>
              <a:t>, </a:t>
            </a:r>
            <a:r>
              <a:rPr lang="en-US" sz="3600" dirty="0"/>
              <a:t>to live in </a:t>
            </a:r>
            <a:r>
              <a:rPr lang="en-US" sz="3600" strike="sngStrike" dirty="0" smtClean="0">
                <a:solidFill>
                  <a:schemeClr val="tx1">
                    <a:lumMod val="50000"/>
                    <a:lumOff val="50000"/>
                  </a:schemeClr>
                </a:solidFill>
              </a:rPr>
              <a:t>places</a:t>
            </a:r>
            <a:r>
              <a:rPr lang="en-US" sz="3600" baseline="30000" dirty="0" smtClean="0"/>
              <a:t>3</a:t>
            </a:r>
            <a:r>
              <a:rPr lang="en-US" sz="3600" dirty="0" smtClean="0"/>
              <a:t> </a:t>
            </a:r>
            <a:r>
              <a:rPr lang="en-US" sz="3600" dirty="0"/>
              <a:t>that create that growth, to live in </a:t>
            </a:r>
            <a:r>
              <a:rPr lang="en-US" sz="3600" strike="sngStrike" dirty="0" smtClean="0">
                <a:solidFill>
                  <a:schemeClr val="tx1">
                    <a:lumMod val="50000"/>
                    <a:lumOff val="50000"/>
                  </a:schemeClr>
                </a:solidFill>
              </a:rPr>
              <a:t>places</a:t>
            </a:r>
            <a:r>
              <a:rPr lang="en-US" sz="3600" baseline="30000" dirty="0" smtClean="0"/>
              <a:t>3</a:t>
            </a:r>
            <a:r>
              <a:rPr lang="en-US" sz="3600" dirty="0" smtClean="0"/>
              <a:t> filled </a:t>
            </a:r>
            <a:r>
              <a:rPr lang="en-US" sz="3600" dirty="0"/>
              <a:t>with </a:t>
            </a:r>
            <a:r>
              <a:rPr lang="en-US" sz="3600" b="1" u="sng" dirty="0" smtClean="0"/>
              <a:t>yet</a:t>
            </a:r>
            <a:r>
              <a:rPr lang="en-US" sz="3600" dirty="0" smtClean="0"/>
              <a:t>”</a:t>
            </a:r>
          </a:p>
          <a:p>
            <a:endParaRPr lang="en-US" sz="3600" baseline="30000" dirty="0" smtClean="0"/>
          </a:p>
          <a:p>
            <a:r>
              <a:rPr lang="en-US" sz="1800" baseline="30000" dirty="0" smtClean="0"/>
              <a:t>1</a:t>
            </a:r>
            <a:r>
              <a:rPr lang="en-US" sz="1800" dirty="0" smtClean="0"/>
              <a:t> careers</a:t>
            </a:r>
          </a:p>
          <a:p>
            <a:r>
              <a:rPr lang="en-US" sz="1800" baseline="30000" dirty="0" smtClean="0"/>
              <a:t>2</a:t>
            </a:r>
            <a:r>
              <a:rPr lang="en-US" sz="1800" dirty="0" smtClean="0"/>
              <a:t> people</a:t>
            </a:r>
          </a:p>
          <a:p>
            <a:r>
              <a:rPr lang="en-US" sz="1800" baseline="30000" dirty="0" smtClean="0"/>
              <a:t>3 </a:t>
            </a:r>
            <a:r>
              <a:rPr lang="en-US" sz="1800" dirty="0" smtClean="0"/>
              <a:t>workplaces</a:t>
            </a:r>
          </a:p>
        </p:txBody>
      </p:sp>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19</a:t>
            </a:fld>
            <a:endParaRPr lang="en-US"/>
          </a:p>
        </p:txBody>
      </p:sp>
      <p:grpSp>
        <p:nvGrpSpPr>
          <p:cNvPr id="8" name="Group 7"/>
          <p:cNvGrpSpPr/>
          <p:nvPr/>
        </p:nvGrpSpPr>
        <p:grpSpPr>
          <a:xfrm>
            <a:off x="5223353" y="4384109"/>
            <a:ext cx="6175332" cy="1791223"/>
            <a:chOff x="5223353" y="4384109"/>
            <a:chExt cx="6175332" cy="1791223"/>
          </a:xfrm>
        </p:grpSpPr>
        <p:sp>
          <p:nvSpPr>
            <p:cNvPr id="9" name="Rectangle 8"/>
            <p:cNvSpPr/>
            <p:nvPr/>
          </p:nvSpPr>
          <p:spPr>
            <a:xfrm>
              <a:off x="5223353" y="4384109"/>
              <a:ext cx="6175332" cy="179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103" y="4566184"/>
              <a:ext cx="5765800" cy="1409700"/>
            </a:xfrm>
            <a:prstGeom prst="rect">
              <a:avLst/>
            </a:prstGeom>
          </p:spPr>
        </p:pic>
      </p:grpSp>
      <p:pic>
        <p:nvPicPr>
          <p:cNvPr id="11" name="Picture 10"/>
          <p:cNvPicPr>
            <a:picLocks noChangeAspect="1"/>
          </p:cNvPicPr>
          <p:nvPr/>
        </p:nvPicPr>
        <p:blipFill>
          <a:blip r:embed="rId4"/>
          <a:stretch>
            <a:fillRect/>
          </a:stretch>
        </p:blipFill>
        <p:spPr>
          <a:xfrm>
            <a:off x="6802856" y="5429796"/>
            <a:ext cx="1460147" cy="527941"/>
          </a:xfrm>
          <a:prstGeom prst="rect">
            <a:avLst/>
          </a:prstGeom>
        </p:spPr>
      </p:pic>
    </p:spTree>
    <p:extLst>
      <p:ext uri="{BB962C8B-B14F-4D97-AF65-F5344CB8AC3E}">
        <p14:creationId xmlns:p14="http://schemas.microsoft.com/office/powerpoint/2010/main" val="1974783273"/>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3CBEB89-E47E-4106-9DE1-9B407DF8E52F}" type="slidenum">
              <a:rPr lang="en-US" smtClean="0"/>
              <a:pPr/>
              <a:t>2</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920" y="318840"/>
            <a:ext cx="10064160" cy="5635929"/>
          </a:xfrm>
          <a:prstGeom prst="rect">
            <a:avLst/>
          </a:prstGeom>
        </p:spPr>
      </p:pic>
      <p:sp>
        <p:nvSpPr>
          <p:cNvPr id="8" name="Title 1"/>
          <p:cNvSpPr>
            <a:spLocks noGrp="1"/>
          </p:cNvSpPr>
          <p:nvPr>
            <p:ph type="title"/>
          </p:nvPr>
        </p:nvSpPr>
        <p:spPr>
          <a:xfrm>
            <a:off x="373382" y="4847064"/>
            <a:ext cx="11445237" cy="1107704"/>
          </a:xfrm>
          <a:solidFill>
            <a:srgbClr val="000000">
              <a:alpha val="40392"/>
            </a:srgbClr>
          </a:solidFill>
        </p:spPr>
        <p:txBody>
          <a:bodyPr anchor="t">
            <a:noAutofit/>
          </a:bodyPr>
          <a:lstStyle/>
          <a:p>
            <a:r>
              <a:rPr lang="en-US" sz="2667" b="1" dirty="0"/>
              <a:t>“</a:t>
            </a:r>
            <a:r>
              <a:rPr lang="en-US" sz="2667" dirty="0"/>
              <a:t>DevOps in a Microsoft shop is like a 5 hour road trip to an amusement park on the hottest day of the year”</a:t>
            </a:r>
          </a:p>
        </p:txBody>
      </p:sp>
    </p:spTree>
    <p:extLst>
      <p:ext uri="{BB962C8B-B14F-4D97-AF65-F5344CB8AC3E}">
        <p14:creationId xmlns:p14="http://schemas.microsoft.com/office/powerpoint/2010/main" val="1093896424"/>
      </p:ext>
    </p:extLst>
  </p:cSld>
  <p:clrMapOvr>
    <a:masterClrMapping/>
  </p:clrMapOvr>
  <mc:AlternateContent xmlns:mc="http://schemas.openxmlformats.org/markup-compatibility/2006" xmlns:p14="http://schemas.microsoft.com/office/powerpoint/2010/main">
    <mc:Choice Requires="p14">
      <p:transition spd="slow" p14:dur="59000" advTm="90000"/>
    </mc:Choice>
    <mc:Fallback xmlns="">
      <p:transition spd="slow" advTm="90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600" dirty="0" smtClean="0"/>
              <a:t>“Let's </a:t>
            </a:r>
            <a:r>
              <a:rPr lang="en-US" sz="3600" dirty="0"/>
              <a:t>not waste any more </a:t>
            </a:r>
            <a:r>
              <a:rPr lang="en-US" sz="3600" dirty="0" smtClean="0">
                <a:solidFill>
                  <a:srgbClr val="FFFF00"/>
                </a:solidFill>
              </a:rPr>
              <a:t>careers</a:t>
            </a:r>
            <a:r>
              <a:rPr lang="en-US" sz="3600" dirty="0" smtClean="0"/>
              <a:t>, </a:t>
            </a:r>
            <a:r>
              <a:rPr lang="en-US" sz="3600" dirty="0"/>
              <a:t>because once we know that abilities are capable of </a:t>
            </a:r>
            <a:r>
              <a:rPr lang="en-US" sz="3600" dirty="0" smtClean="0"/>
              <a:t>growth</a:t>
            </a:r>
            <a:r>
              <a:rPr lang="en-US" sz="3600" dirty="0"/>
              <a:t>, it becomes a basic human right for </a:t>
            </a:r>
            <a:r>
              <a:rPr lang="en-US" sz="3600" dirty="0" smtClean="0">
                <a:solidFill>
                  <a:srgbClr val="FFFF00"/>
                </a:solidFill>
              </a:rPr>
              <a:t>people</a:t>
            </a:r>
            <a:r>
              <a:rPr lang="en-US" sz="3600" dirty="0" smtClean="0"/>
              <a:t>, </a:t>
            </a:r>
            <a:r>
              <a:rPr lang="en-US" sz="3600" dirty="0"/>
              <a:t>all </a:t>
            </a:r>
            <a:r>
              <a:rPr lang="en-US" sz="3600" dirty="0" smtClean="0">
                <a:solidFill>
                  <a:srgbClr val="FFFF00"/>
                </a:solidFill>
              </a:rPr>
              <a:t>people</a:t>
            </a:r>
            <a:r>
              <a:rPr lang="en-US" sz="3600" dirty="0" smtClean="0"/>
              <a:t>, </a:t>
            </a:r>
            <a:r>
              <a:rPr lang="en-US" sz="3600" dirty="0"/>
              <a:t>to live in </a:t>
            </a:r>
            <a:r>
              <a:rPr lang="en-US" sz="3600" dirty="0" smtClean="0">
                <a:solidFill>
                  <a:srgbClr val="FFFF00"/>
                </a:solidFill>
              </a:rPr>
              <a:t>workplaces</a:t>
            </a:r>
            <a:r>
              <a:rPr lang="en-US" sz="3600" dirty="0" smtClean="0"/>
              <a:t> that </a:t>
            </a:r>
            <a:r>
              <a:rPr lang="en-US" sz="3600" dirty="0"/>
              <a:t>create that growth, to live in </a:t>
            </a:r>
            <a:r>
              <a:rPr lang="en-US" sz="3600" dirty="0" smtClean="0">
                <a:solidFill>
                  <a:srgbClr val="FFFF00"/>
                </a:solidFill>
              </a:rPr>
              <a:t>workplaces</a:t>
            </a:r>
            <a:r>
              <a:rPr lang="en-US" sz="3600" dirty="0" smtClean="0"/>
              <a:t> filled </a:t>
            </a:r>
            <a:r>
              <a:rPr lang="en-US" sz="3600" dirty="0"/>
              <a:t>with </a:t>
            </a:r>
            <a:r>
              <a:rPr lang="en-US" sz="3600" b="1" u="sng" dirty="0" smtClean="0"/>
              <a:t>yet</a:t>
            </a:r>
            <a:r>
              <a:rPr lang="en-US" sz="3600" dirty="0" smtClean="0"/>
              <a:t>.”</a:t>
            </a:r>
          </a:p>
          <a:p>
            <a:endParaRPr lang="en-US" sz="3600" baseline="30000" dirty="0" smtClean="0"/>
          </a:p>
          <a:p>
            <a:r>
              <a:rPr lang="en-US" sz="1800" baseline="30000" dirty="0" smtClean="0">
                <a:solidFill>
                  <a:schemeClr val="tx1"/>
                </a:solidFill>
              </a:rPr>
              <a:t>1</a:t>
            </a:r>
            <a:r>
              <a:rPr lang="en-US" sz="1800" dirty="0" smtClean="0">
                <a:solidFill>
                  <a:schemeClr val="tx1"/>
                </a:solidFill>
              </a:rPr>
              <a:t> careers</a:t>
            </a:r>
          </a:p>
          <a:p>
            <a:r>
              <a:rPr lang="en-US" sz="1800" baseline="30000" dirty="0" smtClean="0">
                <a:solidFill>
                  <a:schemeClr val="tx1"/>
                </a:solidFill>
              </a:rPr>
              <a:t>2</a:t>
            </a:r>
            <a:r>
              <a:rPr lang="en-US" sz="1800" dirty="0" smtClean="0">
                <a:solidFill>
                  <a:schemeClr val="tx1"/>
                </a:solidFill>
              </a:rPr>
              <a:t> people</a:t>
            </a:r>
          </a:p>
          <a:p>
            <a:r>
              <a:rPr lang="en-US" sz="1800" baseline="30000" dirty="0" smtClean="0">
                <a:solidFill>
                  <a:schemeClr val="tx1"/>
                </a:solidFill>
              </a:rPr>
              <a:t>3 </a:t>
            </a:r>
            <a:r>
              <a:rPr lang="en-US" sz="1800" dirty="0" smtClean="0">
                <a:solidFill>
                  <a:schemeClr val="tx1"/>
                </a:solidFill>
              </a:rPr>
              <a:t>workplaces</a:t>
            </a:r>
          </a:p>
        </p:txBody>
      </p:sp>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20</a:t>
            </a:fld>
            <a:endParaRPr lang="en-US"/>
          </a:p>
        </p:txBody>
      </p:sp>
      <p:grpSp>
        <p:nvGrpSpPr>
          <p:cNvPr id="5" name="Group 4"/>
          <p:cNvGrpSpPr/>
          <p:nvPr/>
        </p:nvGrpSpPr>
        <p:grpSpPr>
          <a:xfrm>
            <a:off x="5223353" y="4384109"/>
            <a:ext cx="6175332" cy="1791223"/>
            <a:chOff x="5223353" y="4384109"/>
            <a:chExt cx="6175332" cy="1791223"/>
          </a:xfrm>
        </p:grpSpPr>
        <p:sp>
          <p:nvSpPr>
            <p:cNvPr id="6" name="Rectangle 5"/>
            <p:cNvSpPr/>
            <p:nvPr/>
          </p:nvSpPr>
          <p:spPr>
            <a:xfrm>
              <a:off x="5223353" y="4384109"/>
              <a:ext cx="6175332" cy="179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103" y="4566184"/>
              <a:ext cx="5765800" cy="1409700"/>
            </a:xfrm>
            <a:prstGeom prst="rect">
              <a:avLst/>
            </a:prstGeom>
          </p:spPr>
        </p:pic>
      </p:grpSp>
      <p:pic>
        <p:nvPicPr>
          <p:cNvPr id="8" name="Picture 7"/>
          <p:cNvPicPr>
            <a:picLocks noChangeAspect="1"/>
          </p:cNvPicPr>
          <p:nvPr/>
        </p:nvPicPr>
        <p:blipFill>
          <a:blip r:embed="rId4"/>
          <a:stretch>
            <a:fillRect/>
          </a:stretch>
        </p:blipFill>
        <p:spPr>
          <a:xfrm>
            <a:off x="6802856" y="5429796"/>
            <a:ext cx="1460147" cy="527941"/>
          </a:xfrm>
          <a:prstGeom prst="rect">
            <a:avLst/>
          </a:prstGeom>
        </p:spPr>
      </p:pic>
    </p:spTree>
    <p:extLst>
      <p:ext uri="{BB962C8B-B14F-4D97-AF65-F5344CB8AC3E}">
        <p14:creationId xmlns:p14="http://schemas.microsoft.com/office/powerpoint/2010/main" val="1406948166"/>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186" b="11961"/>
          <a:stretch/>
        </p:blipFill>
        <p:spPr>
          <a:xfrm>
            <a:off x="451822" y="81756"/>
            <a:ext cx="11288356" cy="6694488"/>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21</a:t>
            </a:fld>
            <a:endParaRPr lang="en-US"/>
          </a:p>
        </p:txBody>
      </p:sp>
      <p:sp>
        <p:nvSpPr>
          <p:cNvPr id="7" name="Title 1"/>
          <p:cNvSpPr txBox="1">
            <a:spLocks/>
          </p:cNvSpPr>
          <p:nvPr/>
        </p:nvSpPr>
        <p:spPr>
          <a:xfrm>
            <a:off x="314438" y="5177118"/>
            <a:ext cx="11563125" cy="1113825"/>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2667" dirty="0"/>
              <a:t>“…Your goal is to pitch the ball where the bat will be</a:t>
            </a:r>
            <a:r>
              <a:rPr lang="en-US" sz="2667" dirty="0" smtClean="0"/>
              <a:t>…”</a:t>
            </a:r>
          </a:p>
          <a:p>
            <a:pPr algn="l"/>
            <a:r>
              <a:rPr lang="en-US" sz="2667" i="1" dirty="0" smtClean="0"/>
              <a:t>- Scott’s Camp Director ~ 1990</a:t>
            </a:r>
            <a:endParaRPr lang="en-US" sz="2667" i="1" dirty="0"/>
          </a:p>
        </p:txBody>
      </p:sp>
    </p:spTree>
    <p:extLst>
      <p:ext uri="{BB962C8B-B14F-4D97-AF65-F5344CB8AC3E}">
        <p14:creationId xmlns:p14="http://schemas.microsoft.com/office/powerpoint/2010/main" val="1182363573"/>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 t="6471" r="925" b="8371"/>
          <a:stretch/>
        </p:blipFill>
        <p:spPr>
          <a:xfrm>
            <a:off x="262218" y="86949"/>
            <a:ext cx="11667565" cy="6684102"/>
          </a:xfrm>
          <a:prstGeom prst="rect">
            <a:avLst/>
          </a:prstGeom>
        </p:spPr>
      </p:pic>
      <p:sp>
        <p:nvSpPr>
          <p:cNvPr id="3" name="Slide Number Placeholder 2"/>
          <p:cNvSpPr>
            <a:spLocks noGrp="1"/>
          </p:cNvSpPr>
          <p:nvPr>
            <p:ph type="sldNum" sz="quarter" idx="4294967295"/>
          </p:nvPr>
        </p:nvSpPr>
        <p:spPr>
          <a:xfrm>
            <a:off x="152400" y="6283890"/>
            <a:ext cx="807720" cy="410210"/>
          </a:xfrm>
        </p:spPr>
        <p:txBody>
          <a:bodyPr/>
          <a:lstStyle/>
          <a:p>
            <a:fld id="{03CBEB89-E47E-4106-9DE1-9B407DF8E52F}" type="slidenum">
              <a:rPr lang="en-US" smtClean="0"/>
              <a:pPr/>
              <a:t>22</a:t>
            </a:fld>
            <a:endParaRPr lang="en-US" dirty="0"/>
          </a:p>
        </p:txBody>
      </p:sp>
      <p:sp>
        <p:nvSpPr>
          <p:cNvPr id="11" name="Title 1"/>
          <p:cNvSpPr txBox="1">
            <a:spLocks/>
          </p:cNvSpPr>
          <p:nvPr/>
        </p:nvSpPr>
        <p:spPr>
          <a:xfrm>
            <a:off x="314438" y="5177118"/>
            <a:ext cx="11563125" cy="1264023"/>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pPr algn="l"/>
            <a:r>
              <a:rPr lang="en-US" sz="2667" b="1" u="sng" dirty="0" smtClean="0">
                <a:solidFill>
                  <a:srgbClr val="FFFF00"/>
                </a:solidFill>
              </a:rPr>
              <a:t>Be</a:t>
            </a:r>
            <a:r>
              <a:rPr lang="en-US" sz="2667" dirty="0" smtClean="0">
                <a:solidFill>
                  <a:srgbClr val="FFFF00"/>
                </a:solidFill>
              </a:rPr>
              <a:t> </a:t>
            </a:r>
            <a:r>
              <a:rPr lang="en-US" sz="2667" dirty="0" smtClean="0"/>
              <a:t>a servant leader, Be an adaptive learner</a:t>
            </a:r>
          </a:p>
          <a:p>
            <a:pPr algn="l"/>
            <a:r>
              <a:rPr lang="en-US" sz="2667" b="1" u="sng" dirty="0" smtClean="0">
                <a:solidFill>
                  <a:srgbClr val="FFFF00"/>
                </a:solidFill>
              </a:rPr>
              <a:t>Know</a:t>
            </a:r>
            <a:r>
              <a:rPr lang="en-US" sz="2667" dirty="0" smtClean="0">
                <a:solidFill>
                  <a:srgbClr val="FFFF00"/>
                </a:solidFill>
              </a:rPr>
              <a:t> </a:t>
            </a:r>
            <a:r>
              <a:rPr lang="en-US" sz="2667" dirty="0" smtClean="0"/>
              <a:t>Yourself, your people, and your profession</a:t>
            </a:r>
          </a:p>
          <a:p>
            <a:pPr algn="l"/>
            <a:r>
              <a:rPr lang="en-US" sz="2667" b="1" u="sng" dirty="0" smtClean="0">
                <a:solidFill>
                  <a:srgbClr val="FFFF00"/>
                </a:solidFill>
              </a:rPr>
              <a:t>Do</a:t>
            </a:r>
            <a:r>
              <a:rPr lang="en-US" sz="2667" dirty="0" smtClean="0">
                <a:solidFill>
                  <a:srgbClr val="FFFF00"/>
                </a:solidFill>
              </a:rPr>
              <a:t> </a:t>
            </a:r>
            <a:r>
              <a:rPr lang="en-US" sz="2667" dirty="0" smtClean="0"/>
              <a:t>the right things right</a:t>
            </a:r>
            <a:endParaRPr lang="en-US" sz="2667" dirty="0"/>
          </a:p>
        </p:txBody>
      </p:sp>
    </p:spTree>
    <p:extLst>
      <p:ext uri="{BB962C8B-B14F-4D97-AF65-F5344CB8AC3E}">
        <p14:creationId xmlns:p14="http://schemas.microsoft.com/office/powerpoint/2010/main" val="887934714"/>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81" y="49233"/>
            <a:ext cx="11760059" cy="6017735"/>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23</a:t>
            </a:fld>
            <a:endParaRPr lang="en-US"/>
          </a:p>
        </p:txBody>
      </p:sp>
      <p:sp>
        <p:nvSpPr>
          <p:cNvPr id="6" name="Title 1"/>
          <p:cNvSpPr txBox="1">
            <a:spLocks/>
          </p:cNvSpPr>
          <p:nvPr/>
        </p:nvSpPr>
        <p:spPr>
          <a:xfrm>
            <a:off x="322581" y="5561214"/>
            <a:ext cx="11546838" cy="1040779"/>
          </a:xfrm>
          <a:prstGeom prst="rect">
            <a:avLst/>
          </a:prstGeom>
          <a:solidFill>
            <a:srgbClr val="000000">
              <a:alpha val="69000"/>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pPr algn="l"/>
            <a:r>
              <a:rPr lang="en-US" sz="2933" dirty="0"/>
              <a:t>Hypothesis: </a:t>
            </a:r>
            <a:r>
              <a:rPr lang="en-US" sz="2933" dirty="0" smtClean="0"/>
              <a:t>DevOps </a:t>
            </a:r>
            <a:r>
              <a:rPr lang="en-US" sz="2933" dirty="0"/>
              <a:t>practices can </a:t>
            </a:r>
            <a:r>
              <a:rPr lang="en-US" sz="2933" dirty="0" smtClean="0"/>
              <a:t>teach Microsoft Enterprises </a:t>
            </a:r>
            <a:r>
              <a:rPr lang="en-US" sz="2933" dirty="0"/>
              <a:t>to become </a:t>
            </a:r>
            <a:r>
              <a:rPr lang="en-US" sz="2933" dirty="0" smtClean="0"/>
              <a:t>a learning organization</a:t>
            </a:r>
            <a:endParaRPr lang="en-US" sz="2933" dirty="0"/>
          </a:p>
          <a:p>
            <a:pPr algn="l"/>
            <a:endParaRPr lang="en-US" sz="2933" dirty="0"/>
          </a:p>
        </p:txBody>
      </p:sp>
    </p:spTree>
    <p:extLst>
      <p:ext uri="{BB962C8B-B14F-4D97-AF65-F5344CB8AC3E}">
        <p14:creationId xmlns:p14="http://schemas.microsoft.com/office/powerpoint/2010/main" val="2015596927"/>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4400" u="sng" dirty="0"/>
              <a:t>Small batch DevOps®</a:t>
            </a:r>
          </a:p>
          <a:p>
            <a:endParaRPr lang="en-US" sz="2400" dirty="0" smtClean="0"/>
          </a:p>
          <a:p>
            <a:pPr marL="457200" indent="-457200">
              <a:buFont typeface="+mj-lt"/>
              <a:buAutoNum type="arabicPeriod"/>
            </a:pPr>
            <a:r>
              <a:rPr lang="en-US" sz="2400" dirty="0" smtClean="0"/>
              <a:t>Make a compelling case for change (Tactic 14)</a:t>
            </a:r>
          </a:p>
          <a:p>
            <a:pPr marL="457200" indent="-457200">
              <a:buFont typeface="+mj-lt"/>
              <a:buAutoNum type="arabicPeriod"/>
            </a:pPr>
            <a:r>
              <a:rPr lang="en-US" sz="2400" dirty="0" smtClean="0"/>
              <a:t>DevOps information sessions (Tactic 2)</a:t>
            </a:r>
          </a:p>
          <a:p>
            <a:pPr marL="457200" indent="-457200">
              <a:buFont typeface="+mj-lt"/>
              <a:buAutoNum type="arabicPeriod"/>
            </a:pPr>
            <a:r>
              <a:rPr lang="en-US" sz="2400" dirty="0" smtClean="0"/>
              <a:t>Make Work Visible (Tactic 11) &amp; Common Backlog (Tactic 12)</a:t>
            </a:r>
          </a:p>
          <a:p>
            <a:pPr marL="457200" indent="-457200">
              <a:buFont typeface="+mj-lt"/>
              <a:buAutoNum type="arabicPeriod"/>
            </a:pPr>
            <a:r>
              <a:rPr lang="en-US" sz="2400" dirty="0" smtClean="0"/>
              <a:t>Propose Experiments (Tactic 4) </a:t>
            </a:r>
          </a:p>
          <a:p>
            <a:pPr marL="457200" indent="-457200">
              <a:buFont typeface="+mj-lt"/>
              <a:buAutoNum type="arabicPeriod"/>
            </a:pPr>
            <a:r>
              <a:rPr lang="en-US" sz="2400" dirty="0" smtClean="0"/>
              <a:t>Gemba Walks (Tactic 9) </a:t>
            </a:r>
          </a:p>
          <a:p>
            <a:pPr marL="457200" indent="-457200">
              <a:buFont typeface="+mj-lt"/>
              <a:buAutoNum type="arabicPeriod"/>
            </a:pPr>
            <a:r>
              <a:rPr lang="en-US" sz="2400" dirty="0" smtClean="0"/>
              <a:t>Limit Blast Radius (Tactic 15)</a:t>
            </a:r>
          </a:p>
          <a:p>
            <a:endParaRPr lang="en-US" sz="2400" dirty="0" smtClean="0"/>
          </a:p>
          <a:p>
            <a:r>
              <a:rPr lang="en-US" sz="2400" dirty="0" smtClean="0"/>
              <a:t>Later</a:t>
            </a:r>
          </a:p>
          <a:p>
            <a:pPr lvl="1"/>
            <a:r>
              <a:rPr lang="en-US" sz="2000" dirty="0"/>
              <a:t>Set WIP Limits (Tactic 13)</a:t>
            </a:r>
          </a:p>
          <a:p>
            <a:pPr lvl="1"/>
            <a:r>
              <a:rPr lang="en-US" sz="2000" dirty="0" smtClean="0"/>
              <a:t>Blameless Retrospectives (Tactic 5)</a:t>
            </a:r>
          </a:p>
          <a:p>
            <a:endParaRPr lang="en-US" sz="2400" dirty="0"/>
          </a:p>
        </p:txBody>
      </p:sp>
      <p:sp>
        <p:nvSpPr>
          <p:cNvPr id="3" name="Slide Number Placeholder 2"/>
          <p:cNvSpPr>
            <a:spLocks noGrp="1"/>
          </p:cNvSpPr>
          <p:nvPr>
            <p:ph type="sldNum" sz="quarter" idx="4294967295"/>
          </p:nvPr>
        </p:nvSpPr>
        <p:spPr>
          <a:xfrm>
            <a:off x="0" y="6283325"/>
            <a:ext cx="808038" cy="411163"/>
          </a:xfrm>
        </p:spPr>
        <p:txBody>
          <a:bodyPr/>
          <a:lstStyle/>
          <a:p>
            <a:fld id="{03CBEB89-E47E-4106-9DE1-9B407DF8E52F}" type="slidenum">
              <a:rPr lang="en-US" smtClean="0"/>
              <a:pPr/>
              <a:t>24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500" y="4132862"/>
            <a:ext cx="3635439" cy="241963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8006" y="4170788"/>
            <a:ext cx="1061419" cy="413912"/>
          </a:xfrm>
          <a:prstGeom prst="rect">
            <a:avLst/>
          </a:prstGeom>
        </p:spPr>
      </p:pic>
    </p:spTree>
    <p:extLst>
      <p:ext uri="{BB962C8B-B14F-4D97-AF65-F5344CB8AC3E}">
        <p14:creationId xmlns:p14="http://schemas.microsoft.com/office/powerpoint/2010/main" val="267488239"/>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0" y="6325477"/>
            <a:ext cx="714524" cy="369011"/>
          </a:xfrm>
        </p:spPr>
        <p:txBody>
          <a:bodyPr/>
          <a:lstStyle/>
          <a:p>
            <a:fld id="{03CBEB89-E47E-4106-9DE1-9B407DF8E52F}" type="slidenum">
              <a:rPr lang="en-US" smtClean="0"/>
              <a:pPr/>
              <a:t>25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29" y="170084"/>
            <a:ext cx="3521982" cy="291772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4048" y="3367375"/>
            <a:ext cx="3483520" cy="283884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4048" y="192386"/>
            <a:ext cx="3487788" cy="240497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882" y="3367375"/>
            <a:ext cx="3499186" cy="267853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9422" y="3367375"/>
            <a:ext cx="3499186" cy="2860898"/>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9355" y="196145"/>
            <a:ext cx="3479253" cy="2865598"/>
          </a:xfrm>
          <a:prstGeom prst="rect">
            <a:avLst/>
          </a:prstGeom>
        </p:spPr>
      </p:pic>
    </p:spTree>
    <p:extLst>
      <p:ext uri="{BB962C8B-B14F-4D97-AF65-F5344CB8AC3E}">
        <p14:creationId xmlns:p14="http://schemas.microsoft.com/office/powerpoint/2010/main" val="183144466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26</a:t>
            </a:fld>
            <a:endParaRPr lang="en-US"/>
          </a:p>
        </p:txBody>
      </p:sp>
      <p:pic>
        <p:nvPicPr>
          <p:cNvPr id="5" name="Picture 4"/>
          <p:cNvPicPr>
            <a:picLocks noChangeAspect="1"/>
          </p:cNvPicPr>
          <p:nvPr/>
        </p:nvPicPr>
        <p:blipFill rotWithShape="1">
          <a:blip r:embed="rId3"/>
          <a:srcRect b="24313"/>
          <a:stretch/>
        </p:blipFill>
        <p:spPr>
          <a:xfrm>
            <a:off x="67732" y="0"/>
            <a:ext cx="12056533" cy="6843911"/>
          </a:xfrm>
          <a:prstGeom prst="rect">
            <a:avLst/>
          </a:prstGeom>
        </p:spPr>
      </p:pic>
      <p:sp>
        <p:nvSpPr>
          <p:cNvPr id="6" name="Title 1"/>
          <p:cNvSpPr txBox="1">
            <a:spLocks/>
          </p:cNvSpPr>
          <p:nvPr/>
        </p:nvSpPr>
        <p:spPr>
          <a:xfrm>
            <a:off x="322581" y="5561214"/>
            <a:ext cx="11546838" cy="1040779"/>
          </a:xfrm>
          <a:prstGeom prst="rect">
            <a:avLst/>
          </a:prstGeom>
          <a:solidFill>
            <a:srgbClr val="000000">
              <a:alpha val="69000"/>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pPr algn="l"/>
            <a:r>
              <a:rPr lang="en-US" sz="2933" dirty="0" smtClean="0"/>
              <a:t>Let’s build better jobs while pursuing a win-win.  Let’s go on the journey together.</a:t>
            </a:r>
            <a:endParaRPr lang="en-US" sz="2933" dirty="0"/>
          </a:p>
          <a:p>
            <a:pPr algn="l"/>
            <a:endParaRPr lang="en-US" sz="2933" dirty="0"/>
          </a:p>
        </p:txBody>
      </p:sp>
    </p:spTree>
    <p:extLst>
      <p:ext uri="{BB962C8B-B14F-4D97-AF65-F5344CB8AC3E}">
        <p14:creationId xmlns:p14="http://schemas.microsoft.com/office/powerpoint/2010/main" val="1741905839"/>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45536"/>
            <a:ext cx="10515600" cy="1325563"/>
          </a:xfrm>
        </p:spPr>
        <p:txBody>
          <a:bodyPr>
            <a:noAutofit/>
          </a:bodyPr>
          <a:lstStyle/>
          <a:p>
            <a:r>
              <a:rPr lang="en-US" sz="5400" dirty="0" smtClean="0"/>
              <a:t>Building curious people</a:t>
            </a:r>
            <a:endParaRPr lang="en-US" sz="5400" dirty="0"/>
          </a:p>
        </p:txBody>
      </p:sp>
      <p:pic>
        <p:nvPicPr>
          <p:cNvPr id="5122" name="Picture 2" descr="https://pbs.twimg.com/media/CZLPZBXVIAAIYl-.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85" y="2038350"/>
            <a:ext cx="5601515" cy="42011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8833" y="2032956"/>
            <a:ext cx="5608707" cy="4206530"/>
          </a:xfrm>
          <a:prstGeom prst="rect">
            <a:avLst/>
          </a:prstGeom>
        </p:spPr>
      </p:pic>
      <p:sp>
        <p:nvSpPr>
          <p:cNvPr id="5" name="Slide Number Placeholder 4"/>
          <p:cNvSpPr>
            <a:spLocks noGrp="1"/>
          </p:cNvSpPr>
          <p:nvPr>
            <p:ph type="sldNum" sz="quarter" idx="4"/>
          </p:nvPr>
        </p:nvSpPr>
        <p:spPr/>
        <p:txBody>
          <a:bodyPr/>
          <a:lstStyle/>
          <a:p>
            <a:fld id="{03CBEB89-E47E-4106-9DE1-9B407DF8E52F}" type="slidenum">
              <a:rPr lang="en-US" smtClean="0"/>
              <a:pPr/>
              <a:t>27</a:t>
            </a:fld>
            <a:endParaRPr lang="en-US"/>
          </a:p>
        </p:txBody>
      </p:sp>
    </p:spTree>
    <p:extLst>
      <p:ext uri="{BB962C8B-B14F-4D97-AF65-F5344CB8AC3E}">
        <p14:creationId xmlns:p14="http://schemas.microsoft.com/office/powerpoint/2010/main" val="75824193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4400" u="sng" dirty="0"/>
              <a:t>Learning Org progression</a:t>
            </a:r>
          </a:p>
          <a:p>
            <a:endParaRPr lang="en-US" sz="2800" dirty="0" smtClean="0"/>
          </a:p>
          <a:p>
            <a:r>
              <a:rPr lang="en-US" sz="2800" dirty="0" smtClean="0"/>
              <a:t>Cognitive - 2015</a:t>
            </a:r>
          </a:p>
          <a:p>
            <a:pPr lvl="1"/>
            <a:r>
              <a:rPr lang="en-US" sz="2400" dirty="0" smtClean="0"/>
              <a:t>Exposed to new ideas, expand their knowledge and begin to think differently.</a:t>
            </a:r>
          </a:p>
          <a:p>
            <a:pPr lvl="1"/>
            <a:endParaRPr lang="en-US" sz="2400" dirty="0" smtClean="0"/>
          </a:p>
          <a:p>
            <a:r>
              <a:rPr lang="en-US" sz="2800" dirty="0" smtClean="0"/>
              <a:t>Behavioral - 2016</a:t>
            </a:r>
          </a:p>
          <a:p>
            <a:pPr lvl="1"/>
            <a:r>
              <a:rPr lang="en-US" sz="2400" dirty="0" smtClean="0"/>
              <a:t>Employees internalize new insights and alter behavior.</a:t>
            </a:r>
          </a:p>
          <a:p>
            <a:pPr lvl="1"/>
            <a:endParaRPr lang="en-US" sz="2400" dirty="0" smtClean="0"/>
          </a:p>
          <a:p>
            <a:r>
              <a:rPr lang="en-US" sz="2800" dirty="0" smtClean="0"/>
              <a:t>Performance Improvement - 2017</a:t>
            </a:r>
          </a:p>
          <a:p>
            <a:pPr lvl="1"/>
            <a:r>
              <a:rPr lang="en-US" sz="2400" dirty="0" smtClean="0"/>
              <a:t>Changes in behavior leading to measurable improvements in results.</a:t>
            </a:r>
          </a:p>
          <a:p>
            <a:endParaRPr lang="en-US" sz="3200" dirty="0"/>
          </a:p>
        </p:txBody>
      </p:sp>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28</a:t>
            </a:fld>
            <a:endParaRPr lang="en-US"/>
          </a:p>
        </p:txBody>
      </p:sp>
    </p:spTree>
    <p:extLst>
      <p:ext uri="{BB962C8B-B14F-4D97-AF65-F5344CB8AC3E}">
        <p14:creationId xmlns:p14="http://schemas.microsoft.com/office/powerpoint/2010/main" val="1105842320"/>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838200" y="416719"/>
            <a:ext cx="10515600" cy="1325563"/>
          </a:xfrm>
        </p:spPr>
        <p:txBody>
          <a:bodyPr/>
          <a:lstStyle/>
          <a:p>
            <a:r>
              <a:rPr lang="en-US" dirty="0" smtClean="0"/>
              <a:t>2015</a:t>
            </a:r>
            <a:endParaRPr lang="en-US" dirty="0"/>
          </a:p>
        </p:txBody>
      </p:sp>
      <p:sp>
        <p:nvSpPr>
          <p:cNvPr id="3" name="Slide Number Placeholder 2"/>
          <p:cNvSpPr>
            <a:spLocks noGrp="1"/>
          </p:cNvSpPr>
          <p:nvPr>
            <p:ph type="sldNum" sz="quarter" idx="4294967295"/>
          </p:nvPr>
        </p:nvSpPr>
        <p:spPr>
          <a:xfrm>
            <a:off x="152400" y="6283890"/>
            <a:ext cx="807720" cy="410210"/>
          </a:xfrm>
        </p:spPr>
        <p:txBody>
          <a:bodyPr/>
          <a:lstStyle/>
          <a:p>
            <a:fld id="{03CBEB89-E47E-4106-9DE1-9B407DF8E52F}" type="slidenum">
              <a:rPr lang="en-US" smtClean="0">
                <a:latin typeface="Courier" charset="0"/>
                <a:ea typeface="Courier" charset="0"/>
                <a:cs typeface="Courier" charset="0"/>
              </a:rPr>
              <a:pPr/>
              <a:t>29</a:t>
            </a:fld>
            <a:endParaRPr lang="en-US">
              <a:latin typeface="Courier" charset="0"/>
              <a:ea typeface="Courier" charset="0"/>
              <a:cs typeface="Courier" charset="0"/>
            </a:endParaRPr>
          </a:p>
        </p:txBody>
      </p:sp>
      <p:graphicFrame>
        <p:nvGraphicFramePr>
          <p:cNvPr id="4" name="Table 3"/>
          <p:cNvGraphicFramePr>
            <a:graphicFrameLocks noGrp="1" noChangeAspect="1"/>
          </p:cNvGraphicFramePr>
          <p:nvPr>
            <p:extLst>
              <p:ext uri="{D42A27DB-BD31-4B8C-83A1-F6EECF244321}">
                <p14:modId xmlns:p14="http://schemas.microsoft.com/office/powerpoint/2010/main" val="1167003331"/>
              </p:ext>
            </p:extLst>
          </p:nvPr>
        </p:nvGraphicFramePr>
        <p:xfrm>
          <a:off x="457199" y="1408860"/>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marL="28575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2400" u="sng" dirty="0" smtClean="0">
                          <a:solidFill>
                            <a:schemeClr val="bg1"/>
                          </a:solidFill>
                          <a:latin typeface="Courier" charset="0"/>
                          <a:ea typeface="Courier" charset="0"/>
                          <a:cs typeface="Courier" charset="0"/>
                        </a:rPr>
                        <a:t>Q1</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Daily Standup </a:t>
                      </a:r>
                      <a:r>
                        <a:rPr lang="en-US" sz="1600" baseline="0" dirty="0" smtClean="0">
                          <a:solidFill>
                            <a:schemeClr val="bg1"/>
                          </a:solidFill>
                          <a:latin typeface="Courier" charset="0"/>
                          <a:ea typeface="Courier" charset="0"/>
                          <a:cs typeface="Courier" charset="0"/>
                          <a:sym typeface="Wingdings"/>
                        </a:rPr>
                        <a:t> Weekly Standup</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sym typeface="Wingdings"/>
                        </a:rPr>
                        <a:t>TFS Kanban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sym typeface="Wingdings"/>
                        </a:rPr>
                        <a:t>TFS Version Control : </a:t>
                      </a:r>
                      <a:r>
                        <a:rPr lang="en-US" sz="1600" b="1" i="1" baseline="0" dirty="0" smtClean="0">
                          <a:solidFill>
                            <a:srgbClr val="FFFF00"/>
                          </a:solidFill>
                          <a:latin typeface="Courier" charset="0"/>
                          <a:ea typeface="Courier" charset="0"/>
                          <a:cs typeface="Courier" charset="0"/>
                          <a:sym typeface="Wingdings"/>
                        </a:rPr>
                        <a:t>Goal 250 artifacts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sym typeface="Wingdings"/>
                        </a:rPr>
                        <a:t>Conferences – spread wealth</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none" baseline="0" dirty="0" smtClean="0">
                          <a:solidFill>
                            <a:srgbClr val="FFFF00"/>
                          </a:solidFill>
                          <a:latin typeface="Courier" charset="0"/>
                          <a:ea typeface="Courier" charset="0"/>
                          <a:cs typeface="Courier" charset="0"/>
                        </a:rPr>
                        <a:t>DevOps in a Microsoft World (Snover)</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Primary / Alternate engineer swaps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0" name="Table 9"/>
          <p:cNvGraphicFramePr>
            <a:graphicFrameLocks noGrp="1" noChangeAspect="1"/>
          </p:cNvGraphicFramePr>
          <p:nvPr>
            <p:extLst>
              <p:ext uri="{D42A27DB-BD31-4B8C-83A1-F6EECF244321}">
                <p14:modId xmlns:p14="http://schemas.microsoft.com/office/powerpoint/2010/main" val="314370355"/>
              </p:ext>
            </p:extLst>
          </p:nvPr>
        </p:nvGraphicFramePr>
        <p:xfrm>
          <a:off x="6090248" y="1408860"/>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marL="28575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2400" u="sng" dirty="0" smtClean="0">
                          <a:solidFill>
                            <a:schemeClr val="bg1"/>
                          </a:solidFill>
                          <a:latin typeface="Courier" charset="0"/>
                          <a:ea typeface="Courier" charset="0"/>
                          <a:cs typeface="Courier" charset="0"/>
                        </a:rPr>
                        <a:t>Q2</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CHEF Conf 2015 x 10</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Phoenix Project suggested reading</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Nordstrom reference calls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PS &amp; VMware vCloud Automation Center</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Prepare Workspace (TFS, </a:t>
                      </a:r>
                      <a:r>
                        <a:rPr lang="en-US" sz="1600" baseline="0" dirty="0" err="1" smtClean="0">
                          <a:solidFill>
                            <a:schemeClr val="bg1"/>
                          </a:solidFill>
                          <a:latin typeface="Courier" charset="0"/>
                          <a:ea typeface="Courier" charset="0"/>
                          <a:cs typeface="Courier" charset="0"/>
                        </a:rPr>
                        <a:t>.Net</a:t>
                      </a:r>
                      <a:r>
                        <a:rPr lang="en-US" sz="1600" baseline="0" dirty="0" smtClean="0">
                          <a:solidFill>
                            <a:schemeClr val="bg1"/>
                          </a:solidFill>
                          <a:latin typeface="Courier" charset="0"/>
                          <a:ea typeface="Courier" charset="0"/>
                          <a:cs typeface="Courier" charset="0"/>
                        </a:rPr>
                        <a:t>, PS, </a:t>
                      </a:r>
                      <a:r>
                        <a:rPr lang="en-US" sz="1600" baseline="0" dirty="0" err="1" smtClean="0">
                          <a:solidFill>
                            <a:schemeClr val="bg1"/>
                          </a:solidFill>
                          <a:latin typeface="Courier" charset="0"/>
                          <a:ea typeface="Courier" charset="0"/>
                          <a:cs typeface="Courier" charset="0"/>
                        </a:rPr>
                        <a:t>ChefDk</a:t>
                      </a:r>
                      <a:r>
                        <a:rPr lang="en-US" sz="1600" baseline="0" dirty="0" smtClean="0">
                          <a:solidFill>
                            <a:schemeClr val="bg1"/>
                          </a:solidFill>
                          <a:latin typeface="Courier" charset="0"/>
                          <a:ea typeface="Courier" charset="0"/>
                          <a:cs typeface="Courier" charset="0"/>
                        </a:rPr>
                        <a:t>)</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CHEF POC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1" name="Table 10"/>
          <p:cNvGraphicFramePr>
            <a:graphicFrameLocks noGrp="1" noChangeAspect="1"/>
          </p:cNvGraphicFramePr>
          <p:nvPr>
            <p:extLst>
              <p:ext uri="{D42A27DB-BD31-4B8C-83A1-F6EECF244321}">
                <p14:modId xmlns:p14="http://schemas.microsoft.com/office/powerpoint/2010/main" val="293073341"/>
              </p:ext>
            </p:extLst>
          </p:nvPr>
        </p:nvGraphicFramePr>
        <p:xfrm>
          <a:off x="457199" y="3814679"/>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marL="28575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2400" u="sng" dirty="0" smtClean="0">
                          <a:solidFill>
                            <a:schemeClr val="bg1"/>
                          </a:solidFill>
                          <a:latin typeface="Courier" charset="0"/>
                          <a:ea typeface="Courier" charset="0"/>
                          <a:cs typeface="Courier" charset="0"/>
                        </a:rPr>
                        <a:t>Q3</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Enterprise CHEF contract (700 nodes)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Weekly Demos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DSC Server provisioning (PoshOrigin)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none" baseline="0" dirty="0" smtClean="0">
                          <a:solidFill>
                            <a:srgbClr val="FFFF00"/>
                          </a:solidFill>
                          <a:latin typeface="Courier" charset="0"/>
                          <a:ea typeface="Courier" charset="0"/>
                          <a:cs typeface="Courier" charset="0"/>
                        </a:rPr>
                        <a:t>Difficulty stabilizing tools, automation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Height of frustration </a:t>
                      </a:r>
                      <a:r>
                        <a:rPr lang="en-US" sz="1600" b="1" baseline="0" dirty="0" smtClean="0">
                          <a:solidFill>
                            <a:srgbClr val="FFFF00"/>
                          </a:solidFill>
                          <a:latin typeface="Courier" charset="0"/>
                          <a:ea typeface="Courier" charset="0"/>
                          <a:cs typeface="Courier" charset="0"/>
                          <a:sym typeface="Wingdings"/>
                        </a:rPr>
                        <a:t></a:t>
                      </a:r>
                      <a:endParaRPr lang="en-US" sz="1600" b="1" baseline="0" dirty="0" smtClean="0">
                        <a:solidFill>
                          <a:srgbClr val="FFFF00"/>
                        </a:solidFill>
                        <a:latin typeface="Courier" charset="0"/>
                        <a:ea typeface="Courier" charset="0"/>
                        <a:cs typeface="Courier" charset="0"/>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PowerShell onsite training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2" name="Table 11"/>
          <p:cNvGraphicFramePr>
            <a:graphicFrameLocks noGrp="1" noChangeAspect="1"/>
          </p:cNvGraphicFramePr>
          <p:nvPr>
            <p:extLst>
              <p:ext uri="{D42A27DB-BD31-4B8C-83A1-F6EECF244321}">
                <p14:modId xmlns:p14="http://schemas.microsoft.com/office/powerpoint/2010/main" val="331747488"/>
              </p:ext>
            </p:extLst>
          </p:nvPr>
        </p:nvGraphicFramePr>
        <p:xfrm>
          <a:off x="6090248" y="3814679"/>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marL="28575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2400" u="sng" dirty="0" smtClean="0">
                          <a:solidFill>
                            <a:schemeClr val="bg1"/>
                          </a:solidFill>
                          <a:latin typeface="Courier" charset="0"/>
                          <a:ea typeface="Courier" charset="0"/>
                          <a:cs typeface="Courier" charset="0"/>
                        </a:rPr>
                        <a:t>Q4</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Simplified PoshOrigin: WSIWYG</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CHEF Greenfield via Server provisioning</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Automation for ransomware remediation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Curious people series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Desktop PowerShell module</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CHEF: 100+ Greenfield Servers </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500+ artifacts in version control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62944219"/>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rgbClr val="797979"/>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rgbClr val="797979"/>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rgbClr val="797979"/>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rgbClr val="79797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4800" u="sng" dirty="0" smtClean="0"/>
              <a:t>Agenda: </a:t>
            </a:r>
          </a:p>
          <a:p>
            <a:endParaRPr lang="en-US" sz="4000" dirty="0" smtClean="0"/>
          </a:p>
          <a:p>
            <a:pPr marL="914400" indent="-914400">
              <a:buFont typeface="+mj-lt"/>
              <a:buAutoNum type="arabicPeriod"/>
            </a:pPr>
            <a:r>
              <a:rPr lang="en-US" sz="3600" dirty="0" smtClean="0"/>
              <a:t>Challenges in a “Microsoft” Enterprise</a:t>
            </a:r>
          </a:p>
          <a:p>
            <a:pPr marL="914400" indent="-914400">
              <a:buFont typeface="+mj-lt"/>
              <a:buAutoNum type="arabicPeriod"/>
            </a:pPr>
            <a:r>
              <a:rPr lang="en-US" sz="3600" dirty="0" smtClean="0"/>
              <a:t>Columbia engineer interviews</a:t>
            </a:r>
          </a:p>
          <a:p>
            <a:pPr marL="914400" indent="-914400">
              <a:buFont typeface="+mj-lt"/>
              <a:buAutoNum type="arabicPeriod"/>
            </a:pPr>
            <a:r>
              <a:rPr lang="en-US" sz="3600" dirty="0" smtClean="0"/>
              <a:t>Growth mindset</a:t>
            </a:r>
          </a:p>
          <a:p>
            <a:pPr marL="914400" indent="-914400">
              <a:buFont typeface="+mj-lt"/>
              <a:buAutoNum type="arabicPeriod"/>
            </a:pPr>
            <a:r>
              <a:rPr lang="en-US" sz="3600" dirty="0" smtClean="0"/>
              <a:t>DevOps at Columbia 2015-2017</a:t>
            </a:r>
          </a:p>
          <a:p>
            <a:pPr marL="914400" indent="-914400">
              <a:buFont typeface="+mj-lt"/>
              <a:buAutoNum type="arabicPeriod"/>
            </a:pPr>
            <a:r>
              <a:rPr lang="en-US" sz="3600" dirty="0" smtClean="0"/>
              <a:t>Deep Dive: ChatOps</a:t>
            </a:r>
            <a:endParaRPr lang="en-US" sz="4000" dirty="0" smtClean="0"/>
          </a:p>
          <a:p>
            <a:endParaRPr lang="en-US" sz="4000" dirty="0"/>
          </a:p>
        </p:txBody>
      </p:sp>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3</a:t>
            </a:fld>
            <a:endParaRPr lang="en-US"/>
          </a:p>
        </p:txBody>
      </p:sp>
    </p:spTree>
    <p:extLst>
      <p:ext uri="{BB962C8B-B14F-4D97-AF65-F5344CB8AC3E}">
        <p14:creationId xmlns:p14="http://schemas.microsoft.com/office/powerpoint/2010/main" val="122875376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838200" y="416719"/>
            <a:ext cx="10515600" cy="1325563"/>
          </a:xfrm>
        </p:spPr>
        <p:txBody>
          <a:bodyPr/>
          <a:lstStyle/>
          <a:p>
            <a:r>
              <a:rPr lang="en-US" dirty="0" smtClean="0"/>
              <a:t>2016</a:t>
            </a:r>
            <a:endParaRPr lang="en-US" dirty="0"/>
          </a:p>
        </p:txBody>
      </p:sp>
      <p:sp>
        <p:nvSpPr>
          <p:cNvPr id="3" name="Slide Number Placeholder 2"/>
          <p:cNvSpPr>
            <a:spLocks noGrp="1"/>
          </p:cNvSpPr>
          <p:nvPr>
            <p:ph type="sldNum" sz="quarter" idx="4294967295"/>
          </p:nvPr>
        </p:nvSpPr>
        <p:spPr>
          <a:xfrm>
            <a:off x="152400" y="6283890"/>
            <a:ext cx="807720" cy="410210"/>
          </a:xfrm>
        </p:spPr>
        <p:txBody>
          <a:bodyPr/>
          <a:lstStyle/>
          <a:p>
            <a:fld id="{03CBEB89-E47E-4106-9DE1-9B407DF8E52F}" type="slidenum">
              <a:rPr lang="en-US" smtClean="0">
                <a:latin typeface="Courier" charset="0"/>
                <a:ea typeface="Courier" charset="0"/>
                <a:cs typeface="Courier" charset="0"/>
              </a:rPr>
              <a:pPr/>
              <a:t>30</a:t>
            </a:fld>
            <a:endParaRPr lang="en-US">
              <a:latin typeface="Courier" charset="0"/>
              <a:ea typeface="Courier" charset="0"/>
              <a:cs typeface="Courier" charset="0"/>
            </a:endParaRPr>
          </a:p>
        </p:txBody>
      </p:sp>
      <p:graphicFrame>
        <p:nvGraphicFramePr>
          <p:cNvPr id="4" name="Table 3"/>
          <p:cNvGraphicFramePr>
            <a:graphicFrameLocks noGrp="1" noChangeAspect="1"/>
          </p:cNvGraphicFramePr>
          <p:nvPr>
            <p:extLst>
              <p:ext uri="{D42A27DB-BD31-4B8C-83A1-F6EECF244321}">
                <p14:modId xmlns:p14="http://schemas.microsoft.com/office/powerpoint/2010/main" val="875897199"/>
              </p:ext>
            </p:extLst>
          </p:nvPr>
        </p:nvGraphicFramePr>
        <p:xfrm>
          <a:off x="457199" y="1408860"/>
          <a:ext cx="5633049" cy="2407920"/>
        </p:xfrm>
        <a:graphic>
          <a:graphicData uri="http://schemas.openxmlformats.org/drawingml/2006/table">
            <a:tbl>
              <a:tblPr firstRow="1" bandRow="1">
                <a:tableStyleId>{2D5ABB26-0587-4C30-8999-92F81FD0307C}</a:tableStyleId>
              </a:tblPr>
              <a:tblGrid>
                <a:gridCol w="5633049"/>
              </a:tblGrid>
              <a:tr h="2396045">
                <a:tc>
                  <a:txBody>
                    <a:bodyPr/>
                    <a:lstStyle/>
                    <a:p>
                      <a:pPr marL="28575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2400" u="sng" dirty="0" smtClean="0">
                          <a:solidFill>
                            <a:schemeClr val="bg1"/>
                          </a:solidFill>
                          <a:latin typeface="Courier" charset="0"/>
                          <a:ea typeface="Courier" charset="0"/>
                          <a:cs typeface="Courier" charset="0"/>
                        </a:rPr>
                        <a:t>Q1</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Greenfield N-Tier App with CHEF</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CHEF onsite training</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Slack experimentation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Work visibility &amp; analytics – TFS + PowerShell</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Clean up ticketing system</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Vmware DevOps investigation (vRA, etc.)</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All in one monitoring solution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0" name="Table 9"/>
          <p:cNvGraphicFramePr>
            <a:graphicFrameLocks noGrp="1" noChangeAspect="1"/>
          </p:cNvGraphicFramePr>
          <p:nvPr>
            <p:extLst>
              <p:ext uri="{D42A27DB-BD31-4B8C-83A1-F6EECF244321}">
                <p14:modId xmlns:p14="http://schemas.microsoft.com/office/powerpoint/2010/main" val="1848612960"/>
              </p:ext>
            </p:extLst>
          </p:nvPr>
        </p:nvGraphicFramePr>
        <p:xfrm>
          <a:off x="6090248" y="1408860"/>
          <a:ext cx="5633049" cy="2407920"/>
        </p:xfrm>
        <a:graphic>
          <a:graphicData uri="http://schemas.openxmlformats.org/drawingml/2006/table">
            <a:tbl>
              <a:tblPr firstRow="1" bandRow="1">
                <a:tableStyleId>{2D5ABB26-0587-4C30-8999-92F81FD0307C}</a:tableStyleId>
              </a:tblPr>
              <a:tblGrid>
                <a:gridCol w="5633049"/>
              </a:tblGrid>
              <a:tr h="2396045">
                <a:tc>
                  <a:txBody>
                    <a:bodyPr/>
                    <a:lstStyle/>
                    <a:p>
                      <a:pPr marL="28575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2400" u="sng" dirty="0" smtClean="0">
                          <a:solidFill>
                            <a:schemeClr val="bg1"/>
                          </a:solidFill>
                          <a:latin typeface="Courier" charset="0"/>
                          <a:ea typeface="Courier" charset="0"/>
                          <a:cs typeface="Courier" charset="0"/>
                        </a:rPr>
                        <a:t>Q2</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rgbClr val="FFFF00"/>
                          </a:solidFill>
                          <a:latin typeface="Courier" charset="0"/>
                          <a:ea typeface="Courier" charset="0"/>
                          <a:cs typeface="Courier" charset="0"/>
                        </a:rPr>
                        <a:t>Exploration:</a:t>
                      </a:r>
                      <a:r>
                        <a:rPr lang="en-US" sz="1600" b="1" u="none" baseline="0" dirty="0" smtClean="0">
                          <a:solidFill>
                            <a:srgbClr val="FFFF00"/>
                          </a:solidFill>
                          <a:latin typeface="Courier" charset="0"/>
                          <a:ea typeface="Courier" charset="0"/>
                          <a:cs typeface="Courier" charset="0"/>
                        </a:rPr>
                        <a:t> </a:t>
                      </a:r>
                      <a:r>
                        <a:rPr lang="en-US" sz="1600" baseline="0" dirty="0" smtClean="0">
                          <a:solidFill>
                            <a:srgbClr val="FFFF00"/>
                          </a:solidFill>
                          <a:latin typeface="Courier" charset="0"/>
                          <a:ea typeface="Courier" charset="0"/>
                          <a:cs typeface="Courier" charset="0"/>
                        </a:rPr>
                        <a:t>PS script consumption </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chemeClr val="bg1"/>
                          </a:solidFill>
                          <a:latin typeface="Courier" charset="0"/>
                          <a:ea typeface="Courier" charset="0"/>
                          <a:cs typeface="Courier" charset="0"/>
                        </a:rPr>
                        <a:t>Automation:</a:t>
                      </a:r>
                      <a:r>
                        <a:rPr lang="en-US" sz="1600" baseline="0" dirty="0" smtClean="0">
                          <a:solidFill>
                            <a:schemeClr val="bg1"/>
                          </a:solidFill>
                          <a:latin typeface="Courier" charset="0"/>
                          <a:ea typeface="Courier" charset="0"/>
                          <a:cs typeface="Courier" charset="0"/>
                        </a:rPr>
                        <a:t> </a:t>
                      </a:r>
                    </a:p>
                    <a:p>
                      <a:pPr marL="7429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psake, pester, Artifactory</a:t>
                      </a:r>
                    </a:p>
                    <a:p>
                      <a:pPr marL="7429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Stretched vSAN cluster</a:t>
                      </a:r>
                    </a:p>
                    <a:p>
                      <a:pPr marL="7429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Data Center migration via automation</a:t>
                      </a:r>
                    </a:p>
                    <a:p>
                      <a:pPr marL="7429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PowerShell module to manage TFS Kanban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chemeClr val="bg1"/>
                          </a:solidFill>
                          <a:latin typeface="Courier" charset="0"/>
                          <a:ea typeface="Courier" charset="0"/>
                          <a:cs typeface="Courier" charset="0"/>
                        </a:rPr>
                        <a:t>Community:</a:t>
                      </a:r>
                      <a:r>
                        <a:rPr lang="en-US" sz="1600" b="1" u="none" baseline="0" dirty="0" smtClean="0">
                          <a:solidFill>
                            <a:schemeClr val="bg1"/>
                          </a:solidFill>
                          <a:latin typeface="Courier" charset="0"/>
                          <a:ea typeface="Courier" charset="0"/>
                          <a:cs typeface="Courier" charset="0"/>
                        </a:rPr>
                        <a:t> </a:t>
                      </a:r>
                      <a:r>
                        <a:rPr lang="en-US" sz="1600" baseline="0" dirty="0" smtClean="0">
                          <a:solidFill>
                            <a:schemeClr val="bg1"/>
                          </a:solidFill>
                          <a:latin typeface="Courier" charset="0"/>
                          <a:ea typeface="Courier" charset="0"/>
                          <a:cs typeface="Courier" charset="0"/>
                        </a:rPr>
                        <a:t>DevOpsDays Portland Sponsor</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CFPs for tech conferences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1" name="Table 10"/>
          <p:cNvGraphicFramePr>
            <a:graphicFrameLocks noGrp="1" noChangeAspect="1"/>
          </p:cNvGraphicFramePr>
          <p:nvPr>
            <p:extLst>
              <p:ext uri="{D42A27DB-BD31-4B8C-83A1-F6EECF244321}">
                <p14:modId xmlns:p14="http://schemas.microsoft.com/office/powerpoint/2010/main" val="2113273883"/>
              </p:ext>
            </p:extLst>
          </p:nvPr>
        </p:nvGraphicFramePr>
        <p:xfrm>
          <a:off x="457199" y="3814679"/>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marL="28575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2400" u="sng" dirty="0" smtClean="0">
                          <a:solidFill>
                            <a:schemeClr val="bg1"/>
                          </a:solidFill>
                          <a:latin typeface="Courier" charset="0"/>
                          <a:ea typeface="Courier" charset="0"/>
                          <a:cs typeface="Courier" charset="0"/>
                        </a:rPr>
                        <a:t>Q3</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rgbClr val="FFFF00"/>
                          </a:solidFill>
                          <a:latin typeface="Courier" charset="0"/>
                          <a:ea typeface="Courier" charset="0"/>
                          <a:cs typeface="Courier" charset="0"/>
                        </a:rPr>
                        <a:t>Ideas:</a:t>
                      </a:r>
                      <a:r>
                        <a:rPr lang="en-US" sz="1600" b="1" baseline="0" dirty="0" smtClean="0">
                          <a:solidFill>
                            <a:srgbClr val="FFFF00"/>
                          </a:solidFill>
                          <a:latin typeface="Courier" charset="0"/>
                          <a:ea typeface="Courier" charset="0"/>
                          <a:cs typeface="Courier" charset="0"/>
                        </a:rPr>
                        <a:t> VelocityConf - ChatOps &amp;  Rotations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rgbClr val="FFFF00"/>
                          </a:solidFill>
                          <a:latin typeface="Courier" charset="0"/>
                          <a:ea typeface="Courier" charset="0"/>
                          <a:cs typeface="Courier" charset="0"/>
                        </a:rPr>
                        <a:t>Book:</a:t>
                      </a:r>
                      <a:r>
                        <a:rPr lang="en-US" sz="1600" b="1" u="none" baseline="0" dirty="0" smtClean="0">
                          <a:solidFill>
                            <a:srgbClr val="FFFF00"/>
                          </a:solidFill>
                          <a:latin typeface="Courier" charset="0"/>
                          <a:ea typeface="Courier" charset="0"/>
                          <a:cs typeface="Courier" charset="0"/>
                        </a:rPr>
                        <a:t> </a:t>
                      </a:r>
                      <a:r>
                        <a:rPr lang="en-US" sz="1600" baseline="0" dirty="0" smtClean="0">
                          <a:solidFill>
                            <a:srgbClr val="FFFF00"/>
                          </a:solidFill>
                          <a:latin typeface="Courier" charset="0"/>
                          <a:ea typeface="Courier" charset="0"/>
                          <a:cs typeface="Courier" charset="0"/>
                        </a:rPr>
                        <a:t>“Team of Teams” McChrystal</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chemeClr val="bg1"/>
                          </a:solidFill>
                          <a:latin typeface="Courier" charset="0"/>
                          <a:ea typeface="Courier" charset="0"/>
                          <a:cs typeface="Courier" charset="0"/>
                        </a:rPr>
                        <a:t>Organization:</a:t>
                      </a:r>
                      <a:r>
                        <a:rPr lang="en-US" sz="1600" b="1" u="none" baseline="0" dirty="0" smtClean="0">
                          <a:solidFill>
                            <a:schemeClr val="bg1"/>
                          </a:solidFill>
                          <a:latin typeface="Courier" charset="0"/>
                          <a:ea typeface="Courier" charset="0"/>
                          <a:cs typeface="Courier" charset="0"/>
                        </a:rPr>
                        <a:t> </a:t>
                      </a:r>
                      <a:r>
                        <a:rPr lang="en-US" sz="1600" baseline="0" dirty="0" smtClean="0">
                          <a:solidFill>
                            <a:schemeClr val="bg1"/>
                          </a:solidFill>
                          <a:latin typeface="Courier" charset="0"/>
                          <a:ea typeface="Courier" charset="0"/>
                          <a:cs typeface="Courier" charset="0"/>
                        </a:rPr>
                        <a:t>Cross functional re-org </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rgbClr val="FFFF00"/>
                          </a:solidFill>
                          <a:latin typeface="Courier" charset="0"/>
                          <a:ea typeface="Courier" charset="0"/>
                          <a:cs typeface="Courier" charset="0"/>
                        </a:rPr>
                        <a:t>SCM:</a:t>
                      </a:r>
                      <a:r>
                        <a:rPr lang="en-US" sz="1600" b="1" u="none" baseline="0" dirty="0" smtClean="0">
                          <a:solidFill>
                            <a:srgbClr val="FFFF00"/>
                          </a:solidFill>
                          <a:latin typeface="Courier" charset="0"/>
                          <a:ea typeface="Courier" charset="0"/>
                          <a:cs typeface="Courier" charset="0"/>
                        </a:rPr>
                        <a:t> </a:t>
                      </a:r>
                      <a:r>
                        <a:rPr lang="en-US" sz="1600" b="1" baseline="0" dirty="0" smtClean="0">
                          <a:solidFill>
                            <a:srgbClr val="FFFF00"/>
                          </a:solidFill>
                          <a:latin typeface="Courier" charset="0"/>
                          <a:ea typeface="Courier" charset="0"/>
                          <a:cs typeface="Courier" charset="0"/>
                        </a:rPr>
                        <a:t>GitLab – version control &amp; CI/CD</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rgbClr val="FFFF00"/>
                          </a:solidFill>
                          <a:latin typeface="Courier" charset="0"/>
                          <a:ea typeface="Courier" charset="0"/>
                          <a:cs typeface="Courier" charset="0"/>
                        </a:rPr>
                        <a:t>ChatOps:</a:t>
                      </a:r>
                      <a:r>
                        <a:rPr lang="en-US" sz="1600" b="1" u="none" baseline="0" dirty="0" smtClean="0">
                          <a:solidFill>
                            <a:srgbClr val="FFFF00"/>
                          </a:solidFill>
                          <a:latin typeface="Courier" charset="0"/>
                          <a:ea typeface="Courier" charset="0"/>
                          <a:cs typeface="Courier" charset="0"/>
                        </a:rPr>
                        <a:t> </a:t>
                      </a:r>
                      <a:r>
                        <a:rPr lang="en-US" sz="1600" b="1" baseline="0" dirty="0" smtClean="0">
                          <a:solidFill>
                            <a:srgbClr val="FFFF00"/>
                          </a:solidFill>
                          <a:latin typeface="Courier" charset="0"/>
                          <a:ea typeface="Courier" charset="0"/>
                          <a:cs typeface="Courier" charset="0"/>
                        </a:rPr>
                        <a:t>CHEF + Hubot + Slack + GitLab</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chemeClr val="bg1"/>
                          </a:solidFill>
                          <a:latin typeface="Courier" charset="0"/>
                          <a:ea typeface="Courier" charset="0"/>
                          <a:cs typeface="Courier" charset="0"/>
                        </a:rPr>
                        <a:t>Automation:</a:t>
                      </a:r>
                      <a:r>
                        <a:rPr lang="en-US" sz="1600" b="1" u="none" baseline="0" dirty="0" smtClean="0">
                          <a:solidFill>
                            <a:schemeClr val="bg1"/>
                          </a:solidFill>
                          <a:latin typeface="Courier" charset="0"/>
                          <a:ea typeface="Courier" charset="0"/>
                          <a:cs typeface="Courier" charset="0"/>
                        </a:rPr>
                        <a:t> </a:t>
                      </a:r>
                      <a:r>
                        <a:rPr lang="en-US" sz="1600" baseline="0" dirty="0" smtClean="0">
                          <a:solidFill>
                            <a:schemeClr val="bg1"/>
                          </a:solidFill>
                          <a:latin typeface="Courier" charset="0"/>
                          <a:ea typeface="Courier" charset="0"/>
                          <a:cs typeface="Courier" charset="0"/>
                        </a:rPr>
                        <a:t>O365 Exchange in Cloud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2" name="Table 11"/>
          <p:cNvGraphicFramePr>
            <a:graphicFrameLocks noGrp="1" noChangeAspect="1"/>
          </p:cNvGraphicFramePr>
          <p:nvPr>
            <p:extLst>
              <p:ext uri="{D42A27DB-BD31-4B8C-83A1-F6EECF244321}">
                <p14:modId xmlns:p14="http://schemas.microsoft.com/office/powerpoint/2010/main" val="1678971126"/>
              </p:ext>
            </p:extLst>
          </p:nvPr>
        </p:nvGraphicFramePr>
        <p:xfrm>
          <a:off x="6090248" y="3814679"/>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marL="28575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2400" u="sng" dirty="0" smtClean="0">
                          <a:solidFill>
                            <a:schemeClr val="bg1"/>
                          </a:solidFill>
                          <a:latin typeface="Courier" charset="0"/>
                          <a:ea typeface="Courier" charset="0"/>
                          <a:cs typeface="Courier" charset="0"/>
                        </a:rPr>
                        <a:t>Q4</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chemeClr val="bg1"/>
                          </a:solidFill>
                          <a:latin typeface="Courier" charset="0"/>
                          <a:ea typeface="Courier" charset="0"/>
                          <a:cs typeface="Courier" charset="0"/>
                        </a:rPr>
                        <a:t>Exploration</a:t>
                      </a:r>
                      <a:r>
                        <a:rPr lang="en-US" sz="1600" baseline="0" dirty="0" smtClean="0">
                          <a:solidFill>
                            <a:schemeClr val="bg1"/>
                          </a:solidFill>
                          <a:latin typeface="Courier" charset="0"/>
                          <a:ea typeface="Courier" charset="0"/>
                          <a:cs typeface="Courier" charset="0"/>
                        </a:rPr>
                        <a:t>: scripting for AWS/Azure, EMC</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chemeClr val="bg1"/>
                          </a:solidFill>
                          <a:latin typeface="Courier" charset="0"/>
                          <a:ea typeface="Courier" charset="0"/>
                          <a:cs typeface="Courier" charset="0"/>
                        </a:rPr>
                        <a:t>Challenges:</a:t>
                      </a:r>
                      <a:r>
                        <a:rPr lang="en-US" sz="1600" b="1" u="none" baseline="0" dirty="0" smtClean="0">
                          <a:solidFill>
                            <a:schemeClr val="bg1"/>
                          </a:solidFill>
                          <a:latin typeface="Courier" charset="0"/>
                          <a:ea typeface="Courier" charset="0"/>
                          <a:cs typeface="Courier" charset="0"/>
                        </a:rPr>
                        <a:t> </a:t>
                      </a:r>
                      <a:r>
                        <a:rPr lang="en-US" sz="1600" baseline="0" dirty="0" smtClean="0">
                          <a:solidFill>
                            <a:schemeClr val="bg1"/>
                          </a:solidFill>
                          <a:latin typeface="Courier" charset="0"/>
                          <a:ea typeface="Courier" charset="0"/>
                          <a:cs typeface="Courier" charset="0"/>
                        </a:rPr>
                        <a:t>Loadbalancer pains, SOX 404</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rgbClr val="FFFF00"/>
                          </a:solidFill>
                          <a:latin typeface="Courier" charset="0"/>
                          <a:ea typeface="Courier" charset="0"/>
                          <a:cs typeface="Courier" charset="0"/>
                        </a:rPr>
                        <a:t>CHEF:</a:t>
                      </a:r>
                      <a:r>
                        <a:rPr lang="en-US" sz="1600" b="1" u="none" baseline="0" dirty="0" smtClean="0">
                          <a:solidFill>
                            <a:srgbClr val="FFFF00"/>
                          </a:solidFill>
                          <a:latin typeface="Courier" charset="0"/>
                          <a:ea typeface="Courier" charset="0"/>
                          <a:cs typeface="Courier" charset="0"/>
                        </a:rPr>
                        <a:t> </a:t>
                      </a:r>
                      <a:r>
                        <a:rPr lang="en-US" sz="1600" baseline="0" dirty="0" smtClean="0">
                          <a:solidFill>
                            <a:srgbClr val="FFFF00"/>
                          </a:solidFill>
                          <a:latin typeface="Courier" charset="0"/>
                          <a:ea typeface="Courier" charset="0"/>
                          <a:cs typeface="Courier" charset="0"/>
                        </a:rPr>
                        <a:t>500+ Servers &amp; CHEF Automate</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rgbClr val="FFFF00"/>
                          </a:solidFill>
                          <a:latin typeface="Courier" charset="0"/>
                          <a:ea typeface="Courier" charset="0"/>
                          <a:cs typeface="Courier" charset="0"/>
                        </a:rPr>
                        <a:t>ChatOps:</a:t>
                      </a:r>
                      <a:r>
                        <a:rPr lang="en-US" sz="1600" b="1" baseline="0" dirty="0" smtClean="0">
                          <a:solidFill>
                            <a:srgbClr val="FFFF00"/>
                          </a:solidFill>
                          <a:latin typeface="Courier" charset="0"/>
                          <a:ea typeface="Courier" charset="0"/>
                          <a:cs typeface="Courier" charset="0"/>
                        </a:rPr>
                        <a:t> 150+ scripts, “Etsy Day 1”</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rgbClr val="FFFF00"/>
                          </a:solidFill>
                          <a:latin typeface="Courier" charset="0"/>
                          <a:ea typeface="Courier" charset="0"/>
                          <a:cs typeface="Courier" charset="0"/>
                        </a:rPr>
                        <a:t>Friction:</a:t>
                      </a:r>
                      <a:r>
                        <a:rPr lang="en-US" sz="1600" b="1" u="none" baseline="0" dirty="0" smtClean="0">
                          <a:solidFill>
                            <a:srgbClr val="FFFF00"/>
                          </a:solidFill>
                          <a:latin typeface="Courier" charset="0"/>
                          <a:ea typeface="Courier" charset="0"/>
                          <a:cs typeface="Courier" charset="0"/>
                        </a:rPr>
                        <a:t> </a:t>
                      </a:r>
                      <a:r>
                        <a:rPr lang="en-US" sz="1600" b="1" baseline="0" dirty="0" smtClean="0">
                          <a:solidFill>
                            <a:srgbClr val="FFFF00"/>
                          </a:solidFill>
                          <a:latin typeface="Courier" charset="0"/>
                          <a:ea typeface="Courier" charset="0"/>
                          <a:cs typeface="Courier" charset="0"/>
                        </a:rPr>
                        <a:t>Prioritization, Principles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sng" baseline="0" dirty="0" smtClean="0">
                          <a:solidFill>
                            <a:schemeClr val="bg1"/>
                          </a:solidFill>
                          <a:latin typeface="Courier" charset="0"/>
                          <a:ea typeface="Courier" charset="0"/>
                          <a:cs typeface="Courier" charset="0"/>
                        </a:rPr>
                        <a:t>Org:</a:t>
                      </a:r>
                      <a:r>
                        <a:rPr lang="en-US" sz="1600" b="1" u="none" baseline="0" dirty="0" smtClean="0">
                          <a:solidFill>
                            <a:schemeClr val="bg1"/>
                          </a:solidFill>
                          <a:latin typeface="Courier" charset="0"/>
                          <a:ea typeface="Courier" charset="0"/>
                          <a:cs typeface="Courier" charset="0"/>
                        </a:rPr>
                        <a:t> </a:t>
                      </a:r>
                      <a:r>
                        <a:rPr lang="en-US" sz="1600" baseline="0" dirty="0" smtClean="0">
                          <a:solidFill>
                            <a:schemeClr val="bg1"/>
                          </a:solidFill>
                          <a:latin typeface="Courier" charset="0"/>
                          <a:ea typeface="Courier" charset="0"/>
                          <a:cs typeface="Courier" charset="0"/>
                        </a:rPr>
                        <a:t>Hiring great engineers, rotations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15621923"/>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rgbClr val="797979"/>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rgbClr val="797979"/>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rgbClr val="797979"/>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rgbClr val="79797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838200" y="416719"/>
            <a:ext cx="10515600" cy="1325563"/>
          </a:xfrm>
        </p:spPr>
        <p:txBody>
          <a:bodyPr/>
          <a:lstStyle/>
          <a:p>
            <a:r>
              <a:rPr lang="en-US" dirty="0" smtClean="0"/>
              <a:t>2017</a:t>
            </a:r>
            <a:endParaRPr lang="en-US" dirty="0"/>
          </a:p>
        </p:txBody>
      </p:sp>
      <p:sp>
        <p:nvSpPr>
          <p:cNvPr id="3" name="Slide Number Placeholder 2"/>
          <p:cNvSpPr>
            <a:spLocks noGrp="1"/>
          </p:cNvSpPr>
          <p:nvPr>
            <p:ph type="sldNum" sz="quarter" idx="4294967295"/>
          </p:nvPr>
        </p:nvSpPr>
        <p:spPr>
          <a:xfrm>
            <a:off x="152400" y="6283890"/>
            <a:ext cx="807720" cy="410210"/>
          </a:xfrm>
        </p:spPr>
        <p:txBody>
          <a:bodyPr/>
          <a:lstStyle/>
          <a:p>
            <a:fld id="{03CBEB89-E47E-4106-9DE1-9B407DF8E52F}" type="slidenum">
              <a:rPr lang="en-US" smtClean="0">
                <a:latin typeface="Courier" charset="0"/>
                <a:ea typeface="Courier" charset="0"/>
                <a:cs typeface="Courier" charset="0"/>
              </a:rPr>
              <a:pPr/>
              <a:t>31</a:t>
            </a:fld>
            <a:endParaRPr lang="en-US">
              <a:latin typeface="Courier" charset="0"/>
              <a:ea typeface="Courier" charset="0"/>
              <a:cs typeface="Courier" charset="0"/>
            </a:endParaRPr>
          </a:p>
        </p:txBody>
      </p:sp>
      <p:graphicFrame>
        <p:nvGraphicFramePr>
          <p:cNvPr id="4" name="Table 3"/>
          <p:cNvGraphicFramePr>
            <a:graphicFrameLocks noGrp="1" noChangeAspect="1"/>
          </p:cNvGraphicFramePr>
          <p:nvPr>
            <p:extLst>
              <p:ext uri="{D42A27DB-BD31-4B8C-83A1-F6EECF244321}">
                <p14:modId xmlns:p14="http://schemas.microsoft.com/office/powerpoint/2010/main" val="57514870"/>
              </p:ext>
            </p:extLst>
          </p:nvPr>
        </p:nvGraphicFramePr>
        <p:xfrm>
          <a:off x="457199" y="1408860"/>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marL="28575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2400" u="sng" dirty="0" smtClean="0">
                          <a:solidFill>
                            <a:schemeClr val="bg1"/>
                          </a:solidFill>
                          <a:latin typeface="Courier" charset="0"/>
                          <a:ea typeface="Courier" charset="0"/>
                          <a:cs typeface="Courier" charset="0"/>
                        </a:rPr>
                        <a:t>Q1</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10 + Azure PaaS POCs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SOX 404 Controls as Code</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Weekly scheduled retrospectives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CHEF: 1300+ servers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Collaboration with ecommerce team</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smtClean="0">
                          <a:solidFill>
                            <a:schemeClr val="bg1"/>
                          </a:solidFill>
                          <a:latin typeface="Courier" charset="0"/>
                          <a:ea typeface="Courier" charset="0"/>
                          <a:cs typeface="Courier" charset="0"/>
                        </a:rPr>
                        <a:t>Weekly demos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baseline="0" dirty="0" smtClean="0">
                          <a:solidFill>
                            <a:srgbClr val="FFFF00"/>
                          </a:solidFill>
                          <a:latin typeface="Courier" charset="0"/>
                          <a:ea typeface="Courier" charset="0"/>
                          <a:cs typeface="Courier" charset="0"/>
                        </a:rPr>
                        <a:t>Storage migration via automation/ChatOps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0" name="Table 9"/>
          <p:cNvGraphicFramePr>
            <a:graphicFrameLocks noGrp="1" noChangeAspect="1"/>
          </p:cNvGraphicFramePr>
          <p:nvPr>
            <p:extLst>
              <p:ext uri="{D42A27DB-BD31-4B8C-83A1-F6EECF244321}">
                <p14:modId xmlns:p14="http://schemas.microsoft.com/office/powerpoint/2010/main" val="1448771611"/>
              </p:ext>
            </p:extLst>
          </p:nvPr>
        </p:nvGraphicFramePr>
        <p:xfrm>
          <a:off x="6090248" y="1408860"/>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marL="28575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2400" u="sng" dirty="0" smtClean="0">
                          <a:solidFill>
                            <a:schemeClr val="bg1"/>
                          </a:solidFill>
                          <a:latin typeface="Courier" charset="0"/>
                          <a:ea typeface="Courier" charset="0"/>
                          <a:cs typeface="Courier" charset="0"/>
                        </a:rPr>
                        <a:t>Q2</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none" baseline="0" dirty="0" smtClean="0">
                          <a:solidFill>
                            <a:srgbClr val="FFFF00"/>
                          </a:solidFill>
                          <a:latin typeface="Courier" charset="0"/>
                          <a:ea typeface="Courier" charset="0"/>
                          <a:cs typeface="Courier" charset="0"/>
                        </a:rPr>
                        <a:t>“Cloud first” orientation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0" u="none" baseline="0" dirty="0" smtClean="0">
                          <a:solidFill>
                            <a:schemeClr val="bg1"/>
                          </a:solidFill>
                          <a:latin typeface="Courier" charset="0"/>
                          <a:ea typeface="Courier" charset="0"/>
                          <a:cs typeface="Courier" charset="0"/>
                        </a:rPr>
                        <a:t>Retail CHEF recipe &amp; ChatOps for 3</a:t>
                      </a:r>
                      <a:r>
                        <a:rPr lang="en-US" sz="1600" b="0" u="none" baseline="30000" dirty="0" smtClean="0">
                          <a:solidFill>
                            <a:schemeClr val="bg1"/>
                          </a:solidFill>
                          <a:latin typeface="Courier" charset="0"/>
                          <a:ea typeface="Courier" charset="0"/>
                          <a:cs typeface="Courier" charset="0"/>
                        </a:rPr>
                        <a:t>rd</a:t>
                      </a:r>
                      <a:r>
                        <a:rPr lang="en-US" sz="1600" b="0" u="none" baseline="0" dirty="0" smtClean="0">
                          <a:solidFill>
                            <a:schemeClr val="bg1"/>
                          </a:solidFill>
                          <a:latin typeface="Courier" charset="0"/>
                          <a:ea typeface="Courier" charset="0"/>
                          <a:cs typeface="Courier" charset="0"/>
                        </a:rPr>
                        <a:t> party</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0" u="none" baseline="0" dirty="0" smtClean="0">
                          <a:solidFill>
                            <a:schemeClr val="bg1"/>
                          </a:solidFill>
                          <a:latin typeface="Courier" charset="0"/>
                          <a:ea typeface="Courier" charset="0"/>
                          <a:cs typeface="Courier" charset="0"/>
                        </a:rPr>
                        <a:t>Sensu + InfluxDb + Grafana</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none" baseline="0" dirty="0" smtClean="0">
                          <a:solidFill>
                            <a:srgbClr val="FFFF00"/>
                          </a:solidFill>
                          <a:latin typeface="Courier" charset="0"/>
                          <a:ea typeface="Courier" charset="0"/>
                          <a:cs typeface="Courier" charset="0"/>
                        </a:rPr>
                        <a:t>Coaching applications teams on DevOps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none" baseline="0" dirty="0" smtClean="0">
                          <a:solidFill>
                            <a:srgbClr val="FFFF00"/>
                          </a:solidFill>
                          <a:latin typeface="Courier" charset="0"/>
                          <a:ea typeface="Courier" charset="0"/>
                          <a:cs typeface="Courier" charset="0"/>
                        </a:rPr>
                        <a:t>Agile Infrastructure Engineering Team</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u="none" baseline="0" dirty="0" smtClean="0">
                          <a:solidFill>
                            <a:srgbClr val="FFFF00"/>
                          </a:solidFill>
                          <a:latin typeface="Courier" charset="0"/>
                          <a:ea typeface="Courier" charset="0"/>
                          <a:cs typeface="Courier" charset="0"/>
                        </a:rPr>
                        <a:t>Green/Blue NetScaler Loadbalancer design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0248" y="4080459"/>
            <a:ext cx="2504168" cy="262719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529" b="13252"/>
          <a:stretch/>
        </p:blipFill>
        <p:spPr>
          <a:xfrm>
            <a:off x="8650568" y="4155574"/>
            <a:ext cx="2504168" cy="247696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490" y="4066906"/>
            <a:ext cx="2361606" cy="2654300"/>
          </a:xfrm>
          <a:prstGeom prst="rect">
            <a:avLst/>
          </a:prstGeom>
        </p:spPr>
      </p:pic>
    </p:spTree>
    <p:extLst>
      <p:ext uri="{BB962C8B-B14F-4D97-AF65-F5344CB8AC3E}">
        <p14:creationId xmlns:p14="http://schemas.microsoft.com/office/powerpoint/2010/main" val="2004172470"/>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rgbClr val="797979"/>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rgbClr val="797979"/>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242046" y="336170"/>
          <a:ext cx="11645154" cy="5357760"/>
        </p:xfrm>
        <a:graphic>
          <a:graphicData uri="http://schemas.openxmlformats.org/drawingml/2006/table">
            <a:tbl>
              <a:tblPr firstRow="1" bandRow="1">
                <a:tableStyleId>{5C22544A-7EE6-4342-B048-85BDC9FD1C3A}</a:tableStyleId>
              </a:tblPr>
              <a:tblGrid>
                <a:gridCol w="5822577"/>
                <a:gridCol w="5822577"/>
              </a:tblGrid>
              <a:tr h="471768">
                <a:tc>
                  <a:txBody>
                    <a:bodyPr/>
                    <a:lstStyle/>
                    <a:p>
                      <a:pPr algn="ctr"/>
                      <a:r>
                        <a:rPr lang="en-US" sz="3600" b="0" dirty="0" smtClean="0">
                          <a:latin typeface="Courier" charset="0"/>
                          <a:ea typeface="Courier" charset="0"/>
                          <a:cs typeface="Courier" charset="0"/>
                        </a:rPr>
                        <a:t>FROM (circa</a:t>
                      </a:r>
                      <a:r>
                        <a:rPr lang="en-US" sz="3600" b="0" baseline="0" dirty="0" smtClean="0">
                          <a:latin typeface="Courier" charset="0"/>
                          <a:ea typeface="Courier" charset="0"/>
                          <a:cs typeface="Courier" charset="0"/>
                        </a:rPr>
                        <a:t> 2015)</a:t>
                      </a:r>
                      <a:endParaRPr lang="en-US" sz="3600" b="0" dirty="0">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600" b="0" dirty="0" smtClean="0">
                          <a:latin typeface="Courier" charset="0"/>
                          <a:ea typeface="Courier" charset="0"/>
                          <a:cs typeface="Courier" charset="0"/>
                        </a:rPr>
                        <a:t>TO</a:t>
                      </a:r>
                      <a:endParaRPr lang="en-US" sz="3600" b="0" dirty="0">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1768">
                <a:tc>
                  <a:txBody>
                    <a:bodyPr/>
                    <a:lstStyle/>
                    <a:p>
                      <a:r>
                        <a:rPr lang="en-US" sz="1600" dirty="0" smtClean="0">
                          <a:solidFill>
                            <a:schemeClr val="bg1"/>
                          </a:solidFill>
                          <a:latin typeface="Courier" charset="0"/>
                          <a:ea typeface="Courier" charset="0"/>
                          <a:cs typeface="Courier" charset="0"/>
                        </a:rPr>
                        <a:t>Siloed Experts in specialist</a:t>
                      </a:r>
                      <a:r>
                        <a:rPr lang="en-US" sz="1600" baseline="0" dirty="0" smtClean="0">
                          <a:solidFill>
                            <a:schemeClr val="bg1"/>
                          </a:solidFill>
                          <a:latin typeface="Courier" charset="0"/>
                          <a:ea typeface="Courier" charset="0"/>
                          <a:cs typeface="Courier" charset="0"/>
                        </a:rPr>
                        <a:t> teams</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bg1"/>
                          </a:solidFill>
                          <a:latin typeface="Courier" charset="0"/>
                          <a:ea typeface="Courier" charset="0"/>
                          <a:cs typeface="Courier" charset="0"/>
                        </a:rPr>
                        <a:t>“T-shaped” Engineers in cross-functional teams</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1768">
                <a:tc>
                  <a:txBody>
                    <a:bodyPr/>
                    <a:lstStyle/>
                    <a:p>
                      <a:r>
                        <a:rPr lang="en-US" sz="1600" dirty="0" smtClean="0">
                          <a:solidFill>
                            <a:schemeClr val="bg1"/>
                          </a:solidFill>
                          <a:latin typeface="Courier" charset="0"/>
                          <a:ea typeface="Courier" charset="0"/>
                          <a:cs typeface="Courier" charset="0"/>
                        </a:rPr>
                        <a:t>System</a:t>
                      </a:r>
                      <a:r>
                        <a:rPr lang="en-US" sz="1600" baseline="0" dirty="0" smtClean="0">
                          <a:solidFill>
                            <a:schemeClr val="bg1"/>
                          </a:solidFill>
                          <a:latin typeface="Courier" charset="0"/>
                          <a:ea typeface="Courier" charset="0"/>
                          <a:cs typeface="Courier" charset="0"/>
                        </a:rPr>
                        <a:t> Admins w/Point and click behaviors</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bg1"/>
                          </a:solidFill>
                          <a:latin typeface="Courier" charset="0"/>
                          <a:ea typeface="Courier" charset="0"/>
                          <a:cs typeface="Courier" charset="0"/>
                        </a:rPr>
                        <a:t>”Fuller Stack” </a:t>
                      </a:r>
                      <a:r>
                        <a:rPr lang="en-US" sz="1600" b="1" u="sng" dirty="0" smtClean="0">
                          <a:solidFill>
                            <a:schemeClr val="bg1"/>
                          </a:solidFill>
                          <a:latin typeface="Courier" charset="0"/>
                          <a:ea typeface="Courier" charset="0"/>
                          <a:cs typeface="Courier" charset="0"/>
                        </a:rPr>
                        <a:t>engineers</a:t>
                      </a:r>
                      <a:r>
                        <a:rPr lang="en-US" sz="1600" baseline="0" dirty="0" smtClean="0">
                          <a:solidFill>
                            <a:schemeClr val="bg1"/>
                          </a:solidFill>
                          <a:latin typeface="Courier" charset="0"/>
                          <a:ea typeface="Courier" charset="0"/>
                          <a:cs typeface="Courier" charset="0"/>
                        </a:rPr>
                        <a:t> using CI pipelines</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1768">
                <a:tc>
                  <a:txBody>
                    <a:bodyPr/>
                    <a:lstStyle/>
                    <a:p>
                      <a:r>
                        <a:rPr lang="en-US" sz="1600" dirty="0" smtClean="0">
                          <a:solidFill>
                            <a:schemeClr val="bg1"/>
                          </a:solidFill>
                          <a:latin typeface="Courier" charset="0"/>
                          <a:ea typeface="Courier" charset="0"/>
                          <a:cs typeface="Courier" charset="0"/>
                        </a:rPr>
                        <a:t>Individuals</a:t>
                      </a:r>
                      <a:r>
                        <a:rPr lang="en-US" sz="1600" baseline="0" dirty="0" smtClean="0">
                          <a:solidFill>
                            <a:schemeClr val="bg1"/>
                          </a:solidFill>
                          <a:latin typeface="Courier" charset="0"/>
                          <a:ea typeface="Courier" charset="0"/>
                          <a:cs typeface="Courier" charset="0"/>
                        </a:rPr>
                        <a:t> </a:t>
                      </a:r>
                      <a:r>
                        <a:rPr lang="en-US" sz="1600" dirty="0" smtClean="0">
                          <a:solidFill>
                            <a:schemeClr val="bg1"/>
                          </a:solidFill>
                          <a:latin typeface="Courier" charset="0"/>
                          <a:ea typeface="Courier" charset="0"/>
                          <a:cs typeface="Courier" charset="0"/>
                        </a:rPr>
                        <a:t>optimizing</a:t>
                      </a:r>
                      <a:r>
                        <a:rPr lang="en-US" sz="1600" baseline="0" dirty="0" smtClean="0">
                          <a:solidFill>
                            <a:schemeClr val="bg1"/>
                          </a:solidFill>
                          <a:latin typeface="Courier" charset="0"/>
                          <a:ea typeface="Courier" charset="0"/>
                          <a:cs typeface="Courier" charset="0"/>
                        </a:rPr>
                        <a:t> for their function</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bg1"/>
                          </a:solidFill>
                          <a:latin typeface="Courier" charset="0"/>
                          <a:ea typeface="Courier" charset="0"/>
                          <a:cs typeface="Courier" charset="0"/>
                        </a:rPr>
                        <a:t>Team</a:t>
                      </a:r>
                      <a:r>
                        <a:rPr lang="en-US" sz="1600" baseline="0" dirty="0" smtClean="0">
                          <a:solidFill>
                            <a:schemeClr val="bg1"/>
                          </a:solidFill>
                          <a:latin typeface="Courier" charset="0"/>
                          <a:ea typeface="Courier" charset="0"/>
                          <a:cs typeface="Courier" charset="0"/>
                        </a:rPr>
                        <a:t> players optimizing for platforms (DFM)</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1768">
                <a:tc>
                  <a:txBody>
                    <a:bodyPr/>
                    <a:lstStyle/>
                    <a:p>
                      <a:r>
                        <a:rPr lang="en-US" sz="1600" dirty="0" smtClean="0">
                          <a:solidFill>
                            <a:schemeClr val="bg1"/>
                          </a:solidFill>
                          <a:latin typeface="Courier" charset="0"/>
                          <a:ea typeface="Courier" charset="0"/>
                          <a:cs typeface="Courier" charset="0"/>
                        </a:rPr>
                        <a:t>Capable,</a:t>
                      </a:r>
                      <a:r>
                        <a:rPr lang="en-US" sz="1600" baseline="0" dirty="0" smtClean="0">
                          <a:solidFill>
                            <a:schemeClr val="bg1"/>
                          </a:solidFill>
                          <a:latin typeface="Courier" charset="0"/>
                          <a:ea typeface="Courier" charset="0"/>
                          <a:cs typeface="Courier" charset="0"/>
                        </a:rPr>
                        <a:t> confident, and complacent</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bg1"/>
                          </a:solidFill>
                          <a:latin typeface="Courier" charset="0"/>
                          <a:ea typeface="Courier" charset="0"/>
                          <a:cs typeface="Courier" charset="0"/>
                        </a:rPr>
                        <a:t>Learning organization;</a:t>
                      </a:r>
                      <a:r>
                        <a:rPr lang="en-US" sz="1600" baseline="0" dirty="0" smtClean="0">
                          <a:solidFill>
                            <a:schemeClr val="bg1"/>
                          </a:solidFill>
                          <a:latin typeface="Courier" charset="0"/>
                          <a:ea typeface="Courier" charset="0"/>
                          <a:cs typeface="Courier" charset="0"/>
                        </a:rPr>
                        <a:t> </a:t>
                      </a:r>
                      <a:r>
                        <a:rPr lang="en-US" sz="1600" dirty="0" smtClean="0">
                          <a:solidFill>
                            <a:schemeClr val="bg1"/>
                          </a:solidFill>
                          <a:latin typeface="Courier" charset="0"/>
                          <a:ea typeface="Courier" charset="0"/>
                          <a:cs typeface="Courier" charset="0"/>
                        </a:rPr>
                        <a:t>skilled at change</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1768">
                <a:tc>
                  <a:txBody>
                    <a:bodyPr/>
                    <a:lstStyle/>
                    <a:p>
                      <a:r>
                        <a:rPr lang="en-US" sz="1600" dirty="0" smtClean="0">
                          <a:solidFill>
                            <a:schemeClr val="bg1"/>
                          </a:solidFill>
                          <a:latin typeface="Courier" charset="0"/>
                          <a:ea typeface="Courier" charset="0"/>
                          <a:cs typeface="Courier" charset="0"/>
                        </a:rPr>
                        <a:t>Command &amp; Control</a:t>
                      </a:r>
                      <a:r>
                        <a:rPr lang="en-US" sz="1600" baseline="0" dirty="0" smtClean="0">
                          <a:solidFill>
                            <a:schemeClr val="bg1"/>
                          </a:solidFill>
                          <a:latin typeface="Courier" charset="0"/>
                          <a:ea typeface="Courier" charset="0"/>
                          <a:cs typeface="Courier" charset="0"/>
                        </a:rPr>
                        <a:t> leadership</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bg1"/>
                          </a:solidFill>
                          <a:latin typeface="Courier" charset="0"/>
                          <a:ea typeface="Courier" charset="0"/>
                          <a:cs typeface="Courier" charset="0"/>
                        </a:rPr>
                        <a:t>Empowered/Engaged</a:t>
                      </a:r>
                      <a:r>
                        <a:rPr lang="en-US" sz="1600" baseline="0" dirty="0" smtClean="0">
                          <a:solidFill>
                            <a:schemeClr val="bg1"/>
                          </a:solidFill>
                          <a:latin typeface="Courier" charset="0"/>
                          <a:ea typeface="Courier" charset="0"/>
                          <a:cs typeface="Courier" charset="0"/>
                        </a:rPr>
                        <a:t> teams (eg. Leader-Leader)</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1768">
                <a:tc>
                  <a:txBody>
                    <a:bodyPr/>
                    <a:lstStyle/>
                    <a:p>
                      <a:r>
                        <a:rPr lang="en-US" sz="1600" baseline="0" dirty="0" smtClean="0">
                          <a:solidFill>
                            <a:schemeClr val="bg1"/>
                          </a:solidFill>
                          <a:latin typeface="Courier" charset="0"/>
                          <a:ea typeface="Courier" charset="0"/>
                          <a:cs typeface="Courier" charset="0"/>
                        </a:rPr>
                        <a:t>VMware private cloud orientation</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bg1"/>
                          </a:solidFill>
                          <a:latin typeface="Courier" charset="0"/>
                          <a:ea typeface="Courier" charset="0"/>
                          <a:cs typeface="Courier" charset="0"/>
                        </a:rPr>
                        <a:t>Public</a:t>
                      </a:r>
                      <a:r>
                        <a:rPr lang="en-US" sz="1600" baseline="0" dirty="0" smtClean="0">
                          <a:solidFill>
                            <a:schemeClr val="bg1"/>
                          </a:solidFill>
                          <a:latin typeface="Courier" charset="0"/>
                          <a:ea typeface="Courier" charset="0"/>
                          <a:cs typeface="Courier" charset="0"/>
                        </a:rPr>
                        <a:t> cloud first orientation</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1768">
                <a:tc>
                  <a:txBody>
                    <a:bodyPr/>
                    <a:lstStyle/>
                    <a:p>
                      <a:r>
                        <a:rPr lang="en-US" sz="1600" dirty="0" smtClean="0">
                          <a:solidFill>
                            <a:schemeClr val="bg1"/>
                          </a:solidFill>
                          <a:latin typeface="Courier" charset="0"/>
                          <a:ea typeface="Courier" charset="0"/>
                          <a:cs typeface="Courier" charset="0"/>
                        </a:rPr>
                        <a:t>Slow,</a:t>
                      </a:r>
                      <a:r>
                        <a:rPr lang="en-US" sz="1600" baseline="0" dirty="0" smtClean="0">
                          <a:solidFill>
                            <a:schemeClr val="bg1"/>
                          </a:solidFill>
                          <a:latin typeface="Courier" charset="0"/>
                          <a:ea typeface="Courier" charset="0"/>
                          <a:cs typeface="Courier" charset="0"/>
                        </a:rPr>
                        <a:t> reactive, and technology hoarding</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bg1"/>
                          </a:solidFill>
                          <a:latin typeface="Courier" charset="0"/>
                          <a:ea typeface="Courier" charset="0"/>
                          <a:cs typeface="Courier" charset="0"/>
                        </a:rPr>
                        <a:t>ChatOps (diffusion</a:t>
                      </a:r>
                      <a:r>
                        <a:rPr lang="en-US" sz="1600" baseline="0" dirty="0" smtClean="0">
                          <a:solidFill>
                            <a:schemeClr val="bg1"/>
                          </a:solidFill>
                          <a:latin typeface="Courier" charset="0"/>
                          <a:ea typeface="Courier" charset="0"/>
                          <a:cs typeface="Courier" charset="0"/>
                        </a:rPr>
                        <a:t>, transparency, velocity)</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1768">
                <a:tc>
                  <a:txBody>
                    <a:bodyPr/>
                    <a:lstStyle/>
                    <a:p>
                      <a:r>
                        <a:rPr lang="en-US" sz="1600" dirty="0" smtClean="0">
                          <a:solidFill>
                            <a:schemeClr val="bg1"/>
                          </a:solidFill>
                          <a:latin typeface="Courier" charset="0"/>
                          <a:ea typeface="Courier" charset="0"/>
                          <a:cs typeface="Courier" charset="0"/>
                        </a:rPr>
                        <a:t>Overreliance on vendors</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smtClean="0">
                          <a:solidFill>
                            <a:schemeClr val="bg1"/>
                          </a:solidFill>
                          <a:latin typeface="Courier" charset="0"/>
                          <a:ea typeface="Courier" charset="0"/>
                          <a:cs typeface="Courier" charset="0"/>
                        </a:rPr>
                        <a:t>Loosely</a:t>
                      </a:r>
                      <a:r>
                        <a:rPr lang="en-US" sz="1600" baseline="0" noProof="0" dirty="0" smtClean="0">
                          <a:solidFill>
                            <a:schemeClr val="bg1"/>
                          </a:solidFill>
                          <a:latin typeface="Courier" charset="0"/>
                          <a:ea typeface="Courier" charset="0"/>
                          <a:cs typeface="Courier" charset="0"/>
                        </a:rPr>
                        <a:t> coupled technologies, open source</a:t>
                      </a:r>
                      <a:endParaRPr lang="en-US" sz="1600" noProof="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1768">
                <a:tc>
                  <a:txBody>
                    <a:bodyPr/>
                    <a:lstStyle/>
                    <a:p>
                      <a:r>
                        <a:rPr lang="en-US" sz="1600" dirty="0" smtClean="0">
                          <a:solidFill>
                            <a:schemeClr val="bg1"/>
                          </a:solidFill>
                          <a:latin typeface="Courier" charset="0"/>
                          <a:ea typeface="Courier" charset="0"/>
                          <a:cs typeface="Courier" charset="0"/>
                        </a:rPr>
                        <a:t>Focus on utilization</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bg1"/>
                          </a:solidFill>
                          <a:latin typeface="Courier" charset="0"/>
                          <a:ea typeface="Courier" charset="0"/>
                          <a:cs typeface="Courier" charset="0"/>
                        </a:rPr>
                        <a:t>Focus on speed (low WIP)</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1768">
                <a:tc>
                  <a:txBody>
                    <a:bodyPr/>
                    <a:lstStyle/>
                    <a:p>
                      <a:r>
                        <a:rPr lang="en-US" sz="1600" dirty="0" smtClean="0">
                          <a:solidFill>
                            <a:schemeClr val="bg1"/>
                          </a:solidFill>
                          <a:latin typeface="Courier" charset="0"/>
                          <a:ea typeface="Courier" charset="0"/>
                          <a:cs typeface="Courier" charset="0"/>
                        </a:rPr>
                        <a:t>Postmortems</a:t>
                      </a:r>
                      <a:r>
                        <a:rPr lang="en-US" sz="1600" baseline="0" dirty="0" smtClean="0">
                          <a:solidFill>
                            <a:schemeClr val="bg1"/>
                          </a:solidFill>
                          <a:latin typeface="Courier" charset="0"/>
                          <a:ea typeface="Courier" charset="0"/>
                          <a:cs typeface="Courier" charset="0"/>
                        </a:rPr>
                        <a:t> (after major outage)</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bg1"/>
                          </a:solidFill>
                          <a:latin typeface="Courier" charset="0"/>
                          <a:ea typeface="Courier" charset="0"/>
                          <a:cs typeface="Courier" charset="0"/>
                        </a:rPr>
                        <a:t>Weekly</a:t>
                      </a:r>
                      <a:r>
                        <a:rPr lang="en-US" sz="1600" baseline="0" dirty="0" smtClean="0">
                          <a:solidFill>
                            <a:schemeClr val="bg1"/>
                          </a:solidFill>
                          <a:latin typeface="Courier" charset="0"/>
                          <a:ea typeface="Courier" charset="0"/>
                          <a:cs typeface="Courier" charset="0"/>
                        </a:rPr>
                        <a:t> scheduled retrospectives</a:t>
                      </a:r>
                      <a:endParaRPr lang="en-US" sz="1600" dirty="0">
                        <a:solidFill>
                          <a:schemeClr val="bg1"/>
                        </a:solidFill>
                        <a:latin typeface="Courier" charset="0"/>
                        <a:ea typeface="Courier" charset="0"/>
                        <a:cs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976995847"/>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3CBEB89-E47E-4106-9DE1-9B407DF8E52F}" type="slidenum">
              <a:rPr lang="en-US" smtClean="0"/>
              <a:pPr/>
              <a:t>33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15" y="289481"/>
            <a:ext cx="4495807" cy="599440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3635" y="289483"/>
            <a:ext cx="4847275" cy="219357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3592" y="1884631"/>
            <a:ext cx="4847275" cy="260395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7344" y="4093072"/>
            <a:ext cx="4847275" cy="1383427"/>
          </a:xfrm>
          <a:prstGeom prst="rect">
            <a:avLst/>
          </a:prstGeom>
        </p:spPr>
      </p:pic>
      <p:sp>
        <p:nvSpPr>
          <p:cNvPr id="12" name="Title 1"/>
          <p:cNvSpPr>
            <a:spLocks noGrp="1"/>
          </p:cNvSpPr>
          <p:nvPr>
            <p:ph type="title"/>
          </p:nvPr>
        </p:nvSpPr>
        <p:spPr>
          <a:xfrm>
            <a:off x="289562" y="5084956"/>
            <a:ext cx="11445237" cy="1040779"/>
          </a:xfrm>
          <a:solidFill>
            <a:srgbClr val="000000">
              <a:alpha val="39608"/>
            </a:srgbClr>
          </a:solidFill>
        </p:spPr>
        <p:txBody>
          <a:bodyPr anchor="t">
            <a:noAutofit/>
          </a:bodyPr>
          <a:lstStyle/>
          <a:p>
            <a:r>
              <a:rPr lang="en-US" sz="2933" b="1" u="sng" dirty="0"/>
              <a:t>ChatOps:</a:t>
            </a:r>
            <a:r>
              <a:rPr lang="en-US" sz="2933" b="1" dirty="0"/>
              <a:t> </a:t>
            </a:r>
            <a:r>
              <a:rPr lang="en-US" sz="2933" dirty="0"/>
              <a:t>A collaboration workflow that connects people, tools, process, and automation </a:t>
            </a:r>
            <a:r>
              <a:rPr lang="en-US" sz="3200" dirty="0"/>
              <a:t/>
            </a:r>
            <a:br>
              <a:rPr lang="en-US" sz="3200" dirty="0"/>
            </a:br>
            <a:endParaRPr lang="en-US" sz="2933" dirty="0"/>
          </a:p>
        </p:txBody>
      </p:sp>
    </p:spTree>
    <p:extLst>
      <p:ext uri="{BB962C8B-B14F-4D97-AF65-F5344CB8AC3E}">
        <p14:creationId xmlns:p14="http://schemas.microsoft.com/office/powerpoint/2010/main" val="382658859"/>
      </p:ext>
    </p:extLst>
  </p:cSld>
  <p:clrMapOvr>
    <a:masterClrMapping/>
  </p:clrMapOvr>
  <mc:AlternateContent xmlns:mc="http://schemas.openxmlformats.org/markup-compatibility/2006" xmlns:p14="http://schemas.microsoft.com/office/powerpoint/2010/main">
    <mc:Choice Requires="p14">
      <p:transition spd="slow" p14:dur="59000" advTm="90000"/>
    </mc:Choice>
    <mc:Fallback xmlns="">
      <p:transition spd="slow" advTm="90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3CBEB89-E47E-4106-9DE1-9B407DF8E52F}" type="slidenum">
              <a:rPr lang="en-US" smtClean="0"/>
              <a:pPr/>
              <a:t>34</a:t>
            </a:fld>
            <a:endParaRPr lang="en-US"/>
          </a:p>
        </p:txBody>
      </p:sp>
      <p:pic>
        <p:nvPicPr>
          <p:cNvPr id="6" name="graf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52402" y="188787"/>
            <a:ext cx="2254225" cy="3999832"/>
          </a:xfrm>
          <a:prstGeom prst="rect">
            <a:avLst/>
          </a:prstGeom>
        </p:spPr>
      </p:pic>
      <p:pic>
        <p:nvPicPr>
          <p:cNvPr id="8" name="graf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2526641" y="188787"/>
            <a:ext cx="2247931" cy="3988660"/>
          </a:xfrm>
          <a:prstGeom prst="rect">
            <a:avLst/>
          </a:prstGeom>
        </p:spPr>
      </p:pic>
      <p:pic>
        <p:nvPicPr>
          <p:cNvPr id="10" name="graf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7268828" y="188787"/>
            <a:ext cx="2254225" cy="3999832"/>
          </a:xfrm>
          <a:prstGeom prst="rect">
            <a:avLst/>
          </a:prstGeom>
        </p:spPr>
      </p:pic>
      <p:pic>
        <p:nvPicPr>
          <p:cNvPr id="11" name="graf5">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6"/>
          <a:stretch>
            <a:fillRect/>
          </a:stretch>
        </p:blipFill>
        <p:spPr>
          <a:xfrm>
            <a:off x="4894588" y="188787"/>
            <a:ext cx="2254225" cy="3999831"/>
          </a:xfrm>
          <a:prstGeom prst="rect">
            <a:avLst/>
          </a:prstGeom>
        </p:spPr>
      </p:pic>
      <p:sp>
        <p:nvSpPr>
          <p:cNvPr id="13" name="Oval 12"/>
          <p:cNvSpPr/>
          <p:nvPr/>
        </p:nvSpPr>
        <p:spPr>
          <a:xfrm>
            <a:off x="1691149" y="3408516"/>
            <a:ext cx="715479" cy="8168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latin typeface="Courier" charset="0"/>
                <a:ea typeface="Courier" charset="0"/>
                <a:cs typeface="Courier" charset="0"/>
              </a:rPr>
              <a:t>1</a:t>
            </a:r>
          </a:p>
        </p:txBody>
      </p:sp>
      <p:sp>
        <p:nvSpPr>
          <p:cNvPr id="14" name="Oval 13"/>
          <p:cNvSpPr/>
          <p:nvPr/>
        </p:nvSpPr>
        <p:spPr>
          <a:xfrm>
            <a:off x="4064014" y="3408516"/>
            <a:ext cx="715479" cy="8168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latin typeface="Courier" charset="0"/>
                <a:ea typeface="Courier" charset="0"/>
                <a:cs typeface="Courier" charset="0"/>
              </a:rPr>
              <a:t>2</a:t>
            </a:r>
          </a:p>
        </p:txBody>
      </p:sp>
      <p:sp>
        <p:nvSpPr>
          <p:cNvPr id="15" name="Oval 14"/>
          <p:cNvSpPr/>
          <p:nvPr/>
        </p:nvSpPr>
        <p:spPr>
          <a:xfrm>
            <a:off x="6436879" y="3408516"/>
            <a:ext cx="715479" cy="8168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ourier" charset="0"/>
                <a:ea typeface="Courier" charset="0"/>
                <a:cs typeface="Courier" charset="0"/>
              </a:rPr>
              <a:t>3</a:t>
            </a:r>
          </a:p>
        </p:txBody>
      </p:sp>
      <p:sp>
        <p:nvSpPr>
          <p:cNvPr id="16" name="Oval 15"/>
          <p:cNvSpPr/>
          <p:nvPr/>
        </p:nvSpPr>
        <p:spPr>
          <a:xfrm>
            <a:off x="8809745" y="3408516"/>
            <a:ext cx="715479" cy="8168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ourier" charset="0"/>
                <a:ea typeface="Courier" charset="0"/>
                <a:cs typeface="Courier" charset="0"/>
              </a:rPr>
              <a:t>4</a:t>
            </a:r>
          </a:p>
        </p:txBody>
      </p:sp>
      <p:pic>
        <p:nvPicPr>
          <p:cNvPr id="18" name="graf6">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7"/>
          <a:stretch>
            <a:fillRect/>
          </a:stretch>
        </p:blipFill>
        <p:spPr>
          <a:xfrm>
            <a:off x="9643064" y="188787"/>
            <a:ext cx="2257299" cy="4005285"/>
          </a:xfrm>
          <a:prstGeom prst="rect">
            <a:avLst/>
          </a:prstGeom>
        </p:spPr>
      </p:pic>
      <p:sp>
        <p:nvSpPr>
          <p:cNvPr id="17" name="Oval 16"/>
          <p:cNvSpPr/>
          <p:nvPr/>
        </p:nvSpPr>
        <p:spPr>
          <a:xfrm>
            <a:off x="11182613" y="3408516"/>
            <a:ext cx="715479" cy="8168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ourier" charset="0"/>
                <a:ea typeface="Courier" charset="0"/>
                <a:cs typeface="Courier" charset="0"/>
              </a:rPr>
              <a:t>5</a:t>
            </a:r>
          </a:p>
        </p:txBody>
      </p:sp>
      <p:sp>
        <p:nvSpPr>
          <p:cNvPr id="19" name="Title 1"/>
          <p:cNvSpPr>
            <a:spLocks noGrp="1"/>
          </p:cNvSpPr>
          <p:nvPr>
            <p:ph type="title"/>
          </p:nvPr>
        </p:nvSpPr>
        <p:spPr>
          <a:xfrm>
            <a:off x="688676" y="4457699"/>
            <a:ext cx="10814648" cy="2000249"/>
          </a:xfrm>
          <a:solidFill>
            <a:srgbClr val="000000">
              <a:alpha val="40392"/>
            </a:srgbClr>
          </a:solidFill>
        </p:spPr>
        <p:txBody>
          <a:bodyPr anchor="t">
            <a:noAutofit/>
          </a:bodyPr>
          <a:lstStyle/>
          <a:p>
            <a:r>
              <a:rPr lang="en-US" sz="2400" dirty="0" smtClean="0"/>
              <a:t>Active Directory, Artifactory, Azure, CHEF, Cisco, Citrix</a:t>
            </a:r>
            <a:r>
              <a:rPr lang="en-US" sz="2400" dirty="0"/>
              <a:t>, </a:t>
            </a:r>
            <a:r>
              <a:rPr lang="en-US" sz="2400" dirty="0" smtClean="0"/>
              <a:t>Commvault</a:t>
            </a:r>
            <a:r>
              <a:rPr lang="en-US" sz="2400" dirty="0"/>
              <a:t>, </a:t>
            </a:r>
            <a:r>
              <a:rPr lang="en-US" sz="2400" dirty="0" smtClean="0"/>
              <a:t>EMC, </a:t>
            </a:r>
            <a:r>
              <a:rPr lang="en-US" sz="2400" dirty="0"/>
              <a:t>GitLab, </a:t>
            </a:r>
            <a:r>
              <a:rPr lang="en-US" sz="2400" dirty="0" smtClean="0"/>
              <a:t>Grafana, InfluxDB, Isilon</a:t>
            </a:r>
            <a:r>
              <a:rPr lang="en-US" sz="2400" dirty="0"/>
              <a:t>, </a:t>
            </a:r>
            <a:r>
              <a:rPr lang="en-US" sz="2400" dirty="0" smtClean="0"/>
              <a:t>Jenkins</a:t>
            </a:r>
            <a:r>
              <a:rPr lang="en-US" sz="2400" dirty="0"/>
              <a:t>, Lansweeper, O365, </a:t>
            </a:r>
            <a:r>
              <a:rPr lang="en-US" sz="2400" dirty="0" smtClean="0"/>
              <a:t>NetScaler, Packer, Palo Alto, Pester, PoshOrigin, SAP, </a:t>
            </a:r>
            <a:r>
              <a:rPr lang="en-US" sz="2400" dirty="0"/>
              <a:t>SCCM, </a:t>
            </a:r>
            <a:r>
              <a:rPr lang="en-US" sz="2400" dirty="0" smtClean="0"/>
              <a:t>Sensu</a:t>
            </a:r>
            <a:r>
              <a:rPr lang="en-US" sz="2400" dirty="0"/>
              <a:t>, </a:t>
            </a:r>
            <a:r>
              <a:rPr lang="en-US" sz="2400" dirty="0" smtClean="0"/>
              <a:t>SharePoint</a:t>
            </a:r>
            <a:r>
              <a:rPr lang="en-US" sz="2400" dirty="0"/>
              <a:t>, </a:t>
            </a:r>
            <a:r>
              <a:rPr lang="en-US" sz="2400" dirty="0" smtClean="0"/>
              <a:t>Symantec, Teradata, Terraform, TFS, VMware</a:t>
            </a:r>
            <a:r>
              <a:rPr lang="en-US" sz="2400" dirty="0"/>
              <a:t>, VPN, </a:t>
            </a:r>
            <a:r>
              <a:rPr lang="en-US" sz="2400" dirty="0" smtClean="0"/>
              <a:t>Windows</a:t>
            </a:r>
            <a:endParaRPr lang="en-US" sz="2400" dirty="0"/>
          </a:p>
        </p:txBody>
      </p:sp>
    </p:spTree>
    <p:extLst>
      <p:ext uri="{BB962C8B-B14F-4D97-AF65-F5344CB8AC3E}">
        <p14:creationId xmlns:p14="http://schemas.microsoft.com/office/powerpoint/2010/main" val="349456063"/>
      </p:ext>
    </p:extLst>
  </p:cSld>
  <p:clrMapOvr>
    <a:masterClrMapping/>
  </p:clrMapOvr>
  <mc:AlternateContent xmlns:mc="http://schemas.openxmlformats.org/markup-compatibility/2006" xmlns:p14="http://schemas.microsoft.com/office/powerpoint/2010/main">
    <mc:Choice Requires="p14">
      <p:transition spd="slow" p14:dur="59000" advTm="90000"/>
    </mc:Choice>
    <mc:Fallback xmlns="">
      <p:transition spd="slow" advTm="9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533" fill="hold"/>
                                        <p:tgtEl>
                                          <p:spTgt spid="18"/>
                                        </p:tgtEl>
                                      </p:cBhvr>
                                    </p:cmd>
                                  </p:childTnLst>
                                </p:cTn>
                              </p:par>
                              <p:par>
                                <p:cTn id="7" presetID="1" presetClass="mediacall" presetSubtype="0" fill="hold" nodeType="withEffect">
                                  <p:stCondLst>
                                    <p:cond delay="0"/>
                                  </p:stCondLst>
                                  <p:childTnLst>
                                    <p:cmd type="call" cmd="playFrom(0.0)">
                                      <p:cBhvr>
                                        <p:cTn id="8" dur="6655" fill="hold"/>
                                        <p:tgtEl>
                                          <p:spTgt spid="10"/>
                                        </p:tgtEl>
                                      </p:cBhvr>
                                    </p:cmd>
                                  </p:childTnLst>
                                </p:cTn>
                              </p:par>
                              <p:par>
                                <p:cTn id="9" presetID="1" presetClass="mediacall" presetSubtype="0" fill="hold" nodeType="withEffect">
                                  <p:stCondLst>
                                    <p:cond delay="0"/>
                                  </p:stCondLst>
                                  <p:childTnLst>
                                    <p:cmd type="call" cmd="playFrom(0.0)">
                                      <p:cBhvr>
                                        <p:cTn id="10" dur="20201" fill="hold"/>
                                        <p:tgtEl>
                                          <p:spTgt spid="11"/>
                                        </p:tgtEl>
                                      </p:cBhvr>
                                    </p:cmd>
                                  </p:childTnLst>
                                </p:cTn>
                              </p:par>
                              <p:par>
                                <p:cTn id="11" presetID="1" presetClass="mediacall" presetSubtype="0" fill="hold" nodeType="withEffect">
                                  <p:stCondLst>
                                    <p:cond delay="0"/>
                                  </p:stCondLst>
                                  <p:childTnLst>
                                    <p:cmd type="call" cmd="playFrom(0.0)">
                                      <p:cBhvr>
                                        <p:cTn id="12" dur="5320" fill="hold"/>
                                        <p:tgtEl>
                                          <p:spTgt spid="8"/>
                                        </p:tgtEl>
                                      </p:cBhvr>
                                    </p:cmd>
                                  </p:childTnLst>
                                </p:cTn>
                              </p:par>
                              <p:par>
                                <p:cTn id="13" presetID="1" presetClass="mediacall" presetSubtype="0" fill="hold" nodeType="withEffect">
                                  <p:stCondLst>
                                    <p:cond delay="0"/>
                                  </p:stCondLst>
                                  <p:childTnLst>
                                    <p:cmd type="call" cmd="playFrom(0.0)">
                                      <p:cBhvr>
                                        <p:cTn id="14" dur="14001"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remove" display="0">
                  <p:stCondLst>
                    <p:cond delay="indefinite"/>
                  </p:stCondLst>
                </p:cTn>
                <p:tgtEl>
                  <p:spTgt spid="18"/>
                </p:tgtEl>
              </p:cMediaNode>
            </p:vide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8"/>
                                        </p:tgtEl>
                                      </p:cBhvr>
                                    </p:cmd>
                                  </p:childTnLst>
                                </p:cTn>
                              </p:par>
                            </p:childTnLst>
                          </p:cTn>
                        </p:par>
                      </p:childTnLst>
                    </p:cTn>
                  </p:par>
                </p:childTnLst>
              </p:cTn>
              <p:nextCondLst>
                <p:cond evt="onClick" delay="0">
                  <p:tgtEl>
                    <p:spTgt spid="18"/>
                  </p:tgtEl>
                </p:cond>
              </p:nextCondLst>
            </p:seq>
            <p:video>
              <p:cMediaNode vol="80000" mute="1">
                <p:cTn id="25" repeatCount="indefinite" fill="remove" display="0">
                  <p:stCondLst>
                    <p:cond delay="indefinite"/>
                  </p:stCondLst>
                </p:cTn>
                <p:tgtEl>
                  <p:spTgt spid="10"/>
                </p:tgtEl>
              </p:cMediaNode>
            </p:vide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0"/>
                  </p:tgtEl>
                </p:cond>
              </p:nextCondLst>
            </p:seq>
            <p:video>
              <p:cMediaNode vol="80000" mute="1">
                <p:cTn id="31" repeatCount="indefinite" fill="remove" display="0">
                  <p:stCondLst>
                    <p:cond delay="indefinite"/>
                  </p:stCondLst>
                </p:cTn>
                <p:tgtEl>
                  <p:spTgt spid="11"/>
                </p:tgtEl>
              </p:cMediaNode>
            </p:video>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1"/>
                                        </p:tgtEl>
                                      </p:cBhvr>
                                    </p:cmd>
                                  </p:childTnLst>
                                </p:cTn>
                              </p:par>
                            </p:childTnLst>
                          </p:cTn>
                        </p:par>
                      </p:childTnLst>
                    </p:cTn>
                  </p:par>
                </p:childTnLst>
              </p:cTn>
              <p:nextCondLst>
                <p:cond evt="onClick" delay="0">
                  <p:tgtEl>
                    <p:spTgt spid="11"/>
                  </p:tgtEl>
                </p:cond>
              </p:nextCondLst>
            </p:seq>
            <p:video>
              <p:cMediaNode vol="80000" mute="1">
                <p:cTn id="37" repeatCount="indefinite" fill="remove" display="0">
                  <p:stCondLst>
                    <p:cond delay="indefinite"/>
                  </p:stCondLst>
                </p:cTn>
                <p:tgtEl>
                  <p:spTgt spid="8"/>
                </p:tgtEl>
              </p:cMediaNode>
            </p:video>
            <p:seq concurrent="1" nextAc="seek">
              <p:cTn id="38" restart="whenNotActive" fill="hold" evtFilter="cancelBubble" nodeType="interactiveSeq">
                <p:stCondLst>
                  <p:cond evt="onClick" delay="0">
                    <p:tgtEl>
                      <p:spTgt spid="8"/>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8"/>
                                        </p:tgtEl>
                                      </p:cBhvr>
                                    </p:cmd>
                                  </p:childTnLst>
                                </p:cTn>
                              </p:par>
                            </p:childTnLst>
                          </p:cTn>
                        </p:par>
                      </p:childTnLst>
                    </p:cTn>
                  </p:par>
                </p:childTnLst>
              </p:cTn>
              <p:nextCondLst>
                <p:cond evt="onClick" delay="0">
                  <p:tgtEl>
                    <p:spTgt spid="8"/>
                  </p:tgtEl>
                </p:cond>
              </p:nextCondLst>
            </p:seq>
            <p:video>
              <p:cMediaNode vol="80000" mute="1">
                <p:cTn id="43" repeatCount="indefinite" fill="remove" display="0">
                  <p:stCondLst>
                    <p:cond delay="indefinite"/>
                  </p:stCondLst>
                </p:cTn>
                <p:tgtEl>
                  <p:spTgt spid="6"/>
                </p:tgtEl>
              </p:cMediaNode>
            </p:video>
            <p:seq concurrent="1" nextAc="seek">
              <p:cTn id="44" restart="whenNotActive" fill="hold" evtFilter="cancelBubble" nodeType="interactiveSeq">
                <p:stCondLst>
                  <p:cond evt="onClick" delay="0">
                    <p:tgtEl>
                      <p:spTgt spid="6"/>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6"/>
                                        </p:tgtEl>
                                      </p:cBhvr>
                                    </p:cmd>
                                  </p:childTnLst>
                                </p:cTn>
                              </p:par>
                            </p:childTnLst>
                          </p:cTn>
                        </p:par>
                      </p:childTnLst>
                    </p:cTn>
                  </p:par>
                </p:childTnLst>
              </p:cTn>
              <p:nextCondLst>
                <p:cond evt="onClick" delay="0">
                  <p:tgtEl>
                    <p:spTgt spid="6"/>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851" y="671513"/>
            <a:ext cx="10782299" cy="5505451"/>
          </a:xfrm>
        </p:spPr>
        <p:txBody>
          <a:bodyPr/>
          <a:lstStyle/>
          <a:p>
            <a:pPr marL="514350" indent="-514350">
              <a:buFont typeface="+mj-lt"/>
              <a:buAutoNum type="arabicPeriod"/>
            </a:pPr>
            <a:r>
              <a:rPr lang="en-US" dirty="0" smtClean="0">
                <a:solidFill>
                  <a:schemeClr val="bg1"/>
                </a:solidFill>
                <a:latin typeface="Courier" charset="0"/>
                <a:ea typeface="Courier" charset="0"/>
                <a:cs typeface="Courier" charset="0"/>
              </a:rPr>
              <a:t>Drive out fear  – Demming</a:t>
            </a:r>
          </a:p>
          <a:p>
            <a:pPr marL="914400" lvl="2" indent="0">
              <a:buNone/>
            </a:pPr>
            <a:endParaRPr lang="en-US" sz="1800" i="1" dirty="0" smtClean="0">
              <a:solidFill>
                <a:schemeClr val="bg1"/>
              </a:solidFill>
              <a:latin typeface="Courier" charset="0"/>
              <a:ea typeface="Courier" charset="0"/>
              <a:cs typeface="Courier" charset="0"/>
            </a:endParaRPr>
          </a:p>
          <a:p>
            <a:pPr marL="514350" indent="-514350">
              <a:buFont typeface="+mj-lt"/>
              <a:buAutoNum type="arabicPeriod"/>
            </a:pPr>
            <a:r>
              <a:rPr lang="en-US" dirty="0" smtClean="0">
                <a:solidFill>
                  <a:schemeClr val="bg1"/>
                </a:solidFill>
                <a:latin typeface="Courier" charset="0"/>
                <a:ea typeface="Courier" charset="0"/>
                <a:cs typeface="Courier" charset="0"/>
              </a:rPr>
              <a:t>Improve constantly and forever – Demming</a:t>
            </a:r>
          </a:p>
          <a:p>
            <a:pPr marL="514350" indent="-514350">
              <a:buFont typeface="+mj-lt"/>
              <a:buAutoNum type="arabicPeriod"/>
            </a:pPr>
            <a:endParaRPr lang="en-US" dirty="0" smtClean="0">
              <a:solidFill>
                <a:schemeClr val="bg1"/>
              </a:solidFill>
              <a:latin typeface="Courier" charset="0"/>
              <a:ea typeface="Courier" charset="0"/>
              <a:cs typeface="Courier" charset="0"/>
            </a:endParaRPr>
          </a:p>
          <a:p>
            <a:pPr marL="514350" indent="-514350">
              <a:buFont typeface="+mj-lt"/>
              <a:buAutoNum type="arabicPeriod"/>
            </a:pPr>
            <a:r>
              <a:rPr lang="en-US" dirty="0" smtClean="0">
                <a:solidFill>
                  <a:schemeClr val="bg1"/>
                </a:solidFill>
                <a:latin typeface="Courier" charset="0"/>
                <a:ea typeface="Courier" charset="0"/>
                <a:cs typeface="Courier" charset="0"/>
              </a:rPr>
              <a:t>Good ideas are not adopted automatically.  They must be driven into practice with courageous impatience. – Admiral H. Rickover</a:t>
            </a:r>
          </a:p>
          <a:p>
            <a:pPr marL="514350" indent="-514350">
              <a:buFont typeface="+mj-lt"/>
              <a:buAutoNum type="arabicPeriod"/>
            </a:pPr>
            <a:endParaRPr lang="en-US" dirty="0">
              <a:solidFill>
                <a:schemeClr val="bg1"/>
              </a:solidFill>
              <a:latin typeface="Courier" charset="0"/>
              <a:ea typeface="Courier" charset="0"/>
              <a:cs typeface="Courier" charset="0"/>
            </a:endParaRPr>
          </a:p>
          <a:p>
            <a:pPr marL="514350" indent="-514350">
              <a:buFont typeface="+mj-lt"/>
              <a:buAutoNum type="arabicPeriod"/>
            </a:pPr>
            <a:r>
              <a:rPr lang="en-US" dirty="0">
                <a:solidFill>
                  <a:schemeClr val="bg1"/>
                </a:solidFill>
                <a:latin typeface="Courier" charset="0"/>
                <a:ea typeface="Courier" charset="0"/>
                <a:cs typeface="Courier" charset="0"/>
              </a:rPr>
              <a:t>Don’t move information to authority, move authority to the </a:t>
            </a:r>
            <a:r>
              <a:rPr lang="en-US" dirty="0" smtClean="0">
                <a:solidFill>
                  <a:schemeClr val="bg1"/>
                </a:solidFill>
                <a:latin typeface="Courier" charset="0"/>
                <a:ea typeface="Courier" charset="0"/>
                <a:cs typeface="Courier" charset="0"/>
              </a:rPr>
              <a:t>information – Captain </a:t>
            </a:r>
            <a:r>
              <a:rPr lang="en-US" dirty="0" err="1" smtClean="0">
                <a:solidFill>
                  <a:schemeClr val="bg1"/>
                </a:solidFill>
                <a:latin typeface="Courier" charset="0"/>
                <a:ea typeface="Courier" charset="0"/>
                <a:cs typeface="Courier" charset="0"/>
              </a:rPr>
              <a:t>Marquet</a:t>
            </a:r>
            <a:endParaRPr lang="en-US" dirty="0">
              <a:solidFill>
                <a:schemeClr val="bg1"/>
              </a:solidFill>
              <a:latin typeface="Courier" charset="0"/>
              <a:ea typeface="Courier" charset="0"/>
              <a:cs typeface="Courier" charset="0"/>
            </a:endParaRPr>
          </a:p>
          <a:p>
            <a:pPr marL="914400" lvl="4" indent="0">
              <a:spcBef>
                <a:spcPts val="1000"/>
              </a:spcBef>
              <a:buNone/>
            </a:pPr>
            <a:endParaRPr lang="en-US" sz="2800" dirty="0">
              <a:solidFill>
                <a:schemeClr val="bg1"/>
              </a:solidFill>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03CBEB89-E47E-4106-9DE1-9B407DF8E52F}" type="slidenum">
              <a:rPr lang="en-US" smtClean="0"/>
              <a:pPr/>
              <a:t>35</a:t>
            </a:fld>
            <a:endParaRPr lang="en-US"/>
          </a:p>
        </p:txBody>
      </p:sp>
    </p:spTree>
    <p:extLst>
      <p:ext uri="{BB962C8B-B14F-4D97-AF65-F5344CB8AC3E}">
        <p14:creationId xmlns:p14="http://schemas.microsoft.com/office/powerpoint/2010/main" val="1686079064"/>
      </p:ext>
    </p:extLst>
  </p:cSld>
  <p:clrMapOvr>
    <a:masterClrMapping/>
  </p:clrMapOvr>
  <mc:AlternateContent xmlns:mc="http://schemas.openxmlformats.org/markup-compatibility/2006" xmlns:p14="http://schemas.microsoft.com/office/powerpoint/2010/main">
    <mc:Choice Requires="p14">
      <p:transition spd="slow" p14:dur="59000" advTm="90000"/>
    </mc:Choice>
    <mc:Fallback xmlns="">
      <p:transition spd="slow" advTm="90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163878"/>
            <a:ext cx="11518900" cy="5950681"/>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36</a:t>
            </a:fld>
            <a:endParaRPr lang="en-US"/>
          </a:p>
        </p:txBody>
      </p:sp>
      <p:sp>
        <p:nvSpPr>
          <p:cNvPr id="6" name="Title 1"/>
          <p:cNvSpPr txBox="1">
            <a:spLocks/>
          </p:cNvSpPr>
          <p:nvPr/>
        </p:nvSpPr>
        <p:spPr>
          <a:xfrm>
            <a:off x="322581" y="5161156"/>
            <a:ext cx="11546838" cy="1040779"/>
          </a:xfrm>
          <a:prstGeom prst="rect">
            <a:avLst/>
          </a:prstGeom>
          <a:solidFill>
            <a:srgbClr val="000000">
              <a:alpha val="39608"/>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pPr algn="l"/>
            <a:r>
              <a:rPr lang="en-US" sz="2933" dirty="0"/>
              <a:t>Hypothesis: </a:t>
            </a:r>
            <a:r>
              <a:rPr lang="en-US" sz="2933" dirty="0" smtClean="0"/>
              <a:t>DevOps </a:t>
            </a:r>
            <a:r>
              <a:rPr lang="en-US" sz="2933" dirty="0"/>
              <a:t>practices can </a:t>
            </a:r>
            <a:r>
              <a:rPr lang="en-US" sz="2933" dirty="0" smtClean="0"/>
              <a:t>teach </a:t>
            </a:r>
            <a:r>
              <a:rPr lang="en-US" sz="2933" strike="sngStrike" dirty="0" smtClean="0">
                <a:solidFill>
                  <a:schemeClr val="bg1">
                    <a:lumMod val="75000"/>
                  </a:schemeClr>
                </a:solidFill>
              </a:rPr>
              <a:t>Microsoft</a:t>
            </a:r>
            <a:r>
              <a:rPr lang="en-US" sz="2933" dirty="0" smtClean="0"/>
              <a:t>  </a:t>
            </a:r>
            <a:r>
              <a:rPr lang="en-US" sz="2933" b="1" dirty="0" smtClean="0">
                <a:solidFill>
                  <a:srgbClr val="FFFF00"/>
                </a:solidFill>
              </a:rPr>
              <a:t>all </a:t>
            </a:r>
            <a:r>
              <a:rPr lang="en-US" sz="2933" dirty="0" smtClean="0"/>
              <a:t>Enterprises </a:t>
            </a:r>
            <a:r>
              <a:rPr lang="en-US" sz="2933" dirty="0"/>
              <a:t>to become </a:t>
            </a:r>
            <a:r>
              <a:rPr lang="en-US" sz="2933" dirty="0" smtClean="0"/>
              <a:t>a learning organization</a:t>
            </a:r>
            <a:endParaRPr lang="en-US" sz="2933" dirty="0"/>
          </a:p>
          <a:p>
            <a:pPr algn="l"/>
            <a:endParaRPr lang="en-US" sz="2933" dirty="0"/>
          </a:p>
        </p:txBody>
      </p:sp>
    </p:spTree>
    <p:extLst>
      <p:ext uri="{BB962C8B-B14F-4D97-AF65-F5344CB8AC3E}">
        <p14:creationId xmlns:p14="http://schemas.microsoft.com/office/powerpoint/2010/main" val="1330492748"/>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37</a:t>
            </a:fld>
            <a:endParaRPr lang="en-US"/>
          </a:p>
        </p:txBody>
      </p:sp>
      <p:pic>
        <p:nvPicPr>
          <p:cNvPr id="2" name="2017-06-21_18-46-2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5172" y="126418"/>
            <a:ext cx="9441656" cy="6678985"/>
          </a:xfrm>
          <a:prstGeom prst="rect">
            <a:avLst/>
          </a:prstGeom>
        </p:spPr>
      </p:pic>
    </p:spTree>
    <p:extLst>
      <p:ext uri="{BB962C8B-B14F-4D97-AF65-F5344CB8AC3E}">
        <p14:creationId xmlns:p14="http://schemas.microsoft.com/office/powerpoint/2010/main" val="2138849171"/>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4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52400" y="6283890"/>
            <a:ext cx="807720" cy="410210"/>
          </a:xfrm>
        </p:spPr>
        <p:txBody>
          <a:bodyPr/>
          <a:lstStyle/>
          <a:p>
            <a:fld id="{03CBEB89-E47E-4106-9DE1-9B407DF8E52F}" type="slidenum">
              <a:rPr lang="en-US" smtClean="0"/>
              <a:pPr/>
              <a:t>4</a:t>
            </a:fld>
            <a:endParaRPr lang="en-US"/>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73" y="219390"/>
            <a:ext cx="11205654" cy="6064500"/>
          </a:xfrm>
          <a:prstGeom prst="rect">
            <a:avLst/>
          </a:prstGeom>
        </p:spPr>
      </p:pic>
      <p:sp>
        <p:nvSpPr>
          <p:cNvPr id="37" name="Title 1"/>
          <p:cNvSpPr txBox="1">
            <a:spLocks/>
          </p:cNvSpPr>
          <p:nvPr/>
        </p:nvSpPr>
        <p:spPr>
          <a:xfrm>
            <a:off x="373382" y="4847064"/>
            <a:ext cx="11445237" cy="1107704"/>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2667" dirty="0" smtClean="0"/>
              <a:t>Screenshots, Monolithic tools, Closed Source, and undocumented APIs + Limited Engineering tradition</a:t>
            </a:r>
            <a:endParaRPr lang="en-US" sz="2667" dirty="0"/>
          </a:p>
        </p:txBody>
      </p:sp>
    </p:spTree>
    <p:extLst>
      <p:ext uri="{BB962C8B-B14F-4D97-AF65-F5344CB8AC3E}">
        <p14:creationId xmlns:p14="http://schemas.microsoft.com/office/powerpoint/2010/main" val="989393576"/>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838200" y="416719"/>
            <a:ext cx="10515600" cy="1325563"/>
          </a:xfrm>
        </p:spPr>
        <p:txBody>
          <a:bodyPr/>
          <a:lstStyle/>
          <a:p>
            <a:r>
              <a:rPr lang="en-US" dirty="0" smtClean="0"/>
              <a:t>SWOT Analysis ~2014</a:t>
            </a:r>
            <a:endParaRPr lang="en-US" dirty="0"/>
          </a:p>
        </p:txBody>
      </p:sp>
      <p:sp>
        <p:nvSpPr>
          <p:cNvPr id="3" name="Slide Number Placeholder 2"/>
          <p:cNvSpPr>
            <a:spLocks noGrp="1"/>
          </p:cNvSpPr>
          <p:nvPr>
            <p:ph type="sldNum" sz="quarter" idx="4294967295"/>
          </p:nvPr>
        </p:nvSpPr>
        <p:spPr>
          <a:xfrm>
            <a:off x="152400" y="6283890"/>
            <a:ext cx="807720" cy="410210"/>
          </a:xfrm>
        </p:spPr>
        <p:txBody>
          <a:bodyPr/>
          <a:lstStyle/>
          <a:p>
            <a:fld id="{03CBEB89-E47E-4106-9DE1-9B407DF8E52F}" type="slidenum">
              <a:rPr lang="en-US" smtClean="0">
                <a:latin typeface="Courier" charset="0"/>
                <a:ea typeface="Courier" charset="0"/>
                <a:cs typeface="Courier" charset="0"/>
              </a:rPr>
              <a:pPr/>
              <a:t>5</a:t>
            </a:fld>
            <a:endParaRPr lang="en-US">
              <a:latin typeface="Courier" charset="0"/>
              <a:ea typeface="Courier" charset="0"/>
              <a:cs typeface="Courier" charset="0"/>
            </a:endParaRPr>
          </a:p>
        </p:txBody>
      </p:sp>
      <p:graphicFrame>
        <p:nvGraphicFramePr>
          <p:cNvPr id="4" name="Table 3"/>
          <p:cNvGraphicFramePr>
            <a:graphicFrameLocks noGrp="1" noChangeAspect="1"/>
          </p:cNvGraphicFramePr>
          <p:nvPr>
            <p:extLst>
              <p:ext uri="{D42A27DB-BD31-4B8C-83A1-F6EECF244321}">
                <p14:modId xmlns:p14="http://schemas.microsoft.com/office/powerpoint/2010/main" val="898655816"/>
              </p:ext>
            </p:extLst>
          </p:nvPr>
        </p:nvGraphicFramePr>
        <p:xfrm>
          <a:off x="457199" y="1408860"/>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algn="ctr" rtl="0"/>
                      <a:r>
                        <a:rPr lang="en-US" sz="2800" b="0" i="0" u="sng" strike="noStrike" kern="1200" baseline="0" dirty="0" smtClean="0">
                          <a:solidFill>
                            <a:srgbClr val="FFFFFF"/>
                          </a:solidFill>
                          <a:latin typeface="Courier" charset="0"/>
                        </a:rPr>
                        <a:t>Strengths</a:t>
                      </a:r>
                    </a:p>
                    <a:p>
                      <a:pPr marL="285750" indent="-285750" rtl="0">
                        <a:buSzPts val="1400"/>
                        <a:buFont typeface="Arial" charset="0"/>
                        <a:buChar char="•"/>
                      </a:pPr>
                      <a:r>
                        <a:rPr lang="en-US" sz="1600" b="0" i="0" u="none" strike="noStrike" kern="1200" baseline="0" dirty="0" smtClean="0">
                          <a:solidFill>
                            <a:srgbClr val="FFFFFF"/>
                          </a:solidFill>
                          <a:latin typeface="Courier" charset="0"/>
                        </a:rPr>
                        <a:t>Vendor partnerships</a:t>
                      </a:r>
                    </a:p>
                    <a:p>
                      <a:pPr marL="285750" indent="-285750" rtl="0">
                        <a:buSzPts val="1400"/>
                        <a:buFont typeface="Arial" charset="0"/>
                        <a:buChar char="•"/>
                      </a:pPr>
                      <a:r>
                        <a:rPr lang="en-US" sz="1600" b="0" i="0" u="none" strike="noStrike" kern="1200" baseline="0" dirty="0" smtClean="0">
                          <a:solidFill>
                            <a:srgbClr val="FFFFFF"/>
                          </a:solidFill>
                          <a:latin typeface="Courier" charset="0"/>
                        </a:rPr>
                        <a:t>Exceptionally tight knit teams</a:t>
                      </a:r>
                    </a:p>
                    <a:p>
                      <a:pPr marL="285750" indent="-285750" rtl="0">
                        <a:buSzPts val="1400"/>
                        <a:buFont typeface="Arial" charset="0"/>
                        <a:buChar char="•"/>
                      </a:pPr>
                      <a:r>
                        <a:rPr lang="en-US" sz="1600" b="0" i="0" u="none" strike="noStrike" kern="1200" baseline="0" dirty="0" smtClean="0">
                          <a:solidFill>
                            <a:srgbClr val="FFFFFF"/>
                          </a:solidFill>
                          <a:latin typeface="Courier" charset="0"/>
                        </a:rPr>
                        <a:t>Expertise in storage &amp; virtualization</a:t>
                      </a:r>
                    </a:p>
                    <a:p>
                      <a:pPr marL="285750" indent="-285750" rtl="0">
                        <a:buSzPts val="1400"/>
                        <a:buFont typeface="Arial" charset="0"/>
                        <a:buChar char="•"/>
                      </a:pPr>
                      <a:r>
                        <a:rPr lang="en-US" sz="1600" b="1" i="0" u="none" strike="noStrike" kern="1200" baseline="0" dirty="0" smtClean="0">
                          <a:solidFill>
                            <a:srgbClr val="FFFF00"/>
                          </a:solidFill>
                          <a:latin typeface="Courier" charset="0"/>
                        </a:rPr>
                        <a:t>Strong operational background</a:t>
                      </a:r>
                    </a:p>
                    <a:p>
                      <a:pPr marL="285750" indent="-285750" rtl="0">
                        <a:buSzPts val="1400"/>
                        <a:buFont typeface="Arial" charset="0"/>
                        <a:buChar char="•"/>
                      </a:pPr>
                      <a:r>
                        <a:rPr lang="en-US" sz="1600" b="1" i="0" u="none" strike="noStrike" kern="1200" baseline="0" dirty="0" smtClean="0">
                          <a:solidFill>
                            <a:srgbClr val="FFFF00"/>
                          </a:solidFill>
                          <a:latin typeface="Courier" charset="0"/>
                        </a:rPr>
                        <a:t>Entrepreneurial DNA</a:t>
                      </a:r>
                    </a:p>
                    <a:p>
                      <a:pPr marL="285750" indent="-285750" rtl="0">
                        <a:buSzPts val="1400"/>
                        <a:buFont typeface="Arial" charset="0"/>
                        <a:buChar char="•"/>
                      </a:pPr>
                      <a:r>
                        <a:rPr lang="en-US" sz="1600" b="0" i="0" u="none" strike="noStrike" kern="1200" baseline="0" dirty="0" smtClean="0">
                          <a:solidFill>
                            <a:srgbClr val="FFFFFF"/>
                          </a:solidFill>
                          <a:latin typeface="Courier" charset="0"/>
                        </a:rPr>
                        <a:t>Low turnover in team</a:t>
                      </a:r>
                    </a:p>
                    <a:p>
                      <a:pPr marL="285750" indent="-285750" rtl="0">
                        <a:buSzPts val="1400"/>
                        <a:buFont typeface="Arial" charset="0"/>
                        <a:buChar char="•"/>
                      </a:pPr>
                      <a:r>
                        <a:rPr lang="en-US" sz="1600" b="1" i="0" u="none" strike="noStrike" kern="1200" baseline="0" dirty="0" smtClean="0">
                          <a:solidFill>
                            <a:srgbClr val="FFFF00"/>
                          </a:solidFill>
                          <a:latin typeface="Courier" charset="0"/>
                        </a:rPr>
                        <a:t>99% virtualized with high availability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0" name="Table 9"/>
          <p:cNvGraphicFramePr>
            <a:graphicFrameLocks noGrp="1" noChangeAspect="1"/>
          </p:cNvGraphicFramePr>
          <p:nvPr>
            <p:extLst>
              <p:ext uri="{D42A27DB-BD31-4B8C-83A1-F6EECF244321}">
                <p14:modId xmlns:p14="http://schemas.microsoft.com/office/powerpoint/2010/main" val="195223726"/>
              </p:ext>
            </p:extLst>
          </p:nvPr>
        </p:nvGraphicFramePr>
        <p:xfrm>
          <a:off x="6090248" y="1408860"/>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algn="ctr" rtl="0"/>
                      <a:r>
                        <a:rPr lang="en-US" sz="2800" b="0" i="0" u="sng" strike="noStrike" kern="1200" baseline="0" dirty="0" smtClean="0">
                          <a:solidFill>
                            <a:srgbClr val="FFFFFF"/>
                          </a:solidFill>
                          <a:latin typeface="Courier" charset="0"/>
                        </a:rPr>
                        <a:t>Weaknesses</a:t>
                      </a:r>
                    </a:p>
                    <a:p>
                      <a:pPr marL="285750" indent="-285750" rtl="0">
                        <a:buSzPts val="1400"/>
                        <a:buFont typeface="Arial" charset="0"/>
                        <a:buChar char="•"/>
                      </a:pPr>
                      <a:r>
                        <a:rPr lang="en-US" sz="1600" b="1" i="0" u="none" strike="noStrike" kern="1200" baseline="0" dirty="0" smtClean="0">
                          <a:solidFill>
                            <a:srgbClr val="FFFF00"/>
                          </a:solidFill>
                          <a:latin typeface="Courier" charset="0"/>
                        </a:rPr>
                        <a:t>Reliance on vendors (COTS, Microsoft)</a:t>
                      </a:r>
                    </a:p>
                    <a:p>
                      <a:pPr marL="285750" indent="-285750" rtl="0">
                        <a:buSzPts val="1400"/>
                        <a:buFont typeface="Arial" charset="0"/>
                        <a:buChar char="•"/>
                      </a:pPr>
                      <a:r>
                        <a:rPr lang="en-US" sz="1600" b="1" i="0" u="none" strike="noStrike" kern="1200" baseline="0" dirty="0" smtClean="0">
                          <a:solidFill>
                            <a:srgbClr val="FFFF00"/>
                          </a:solidFill>
                          <a:latin typeface="Courier" charset="0"/>
                        </a:rPr>
                        <a:t>Single threaded in numerous technologies</a:t>
                      </a:r>
                    </a:p>
                    <a:p>
                      <a:pPr marL="285750" indent="-285750" rtl="0">
                        <a:buSzPts val="1400"/>
                        <a:buFont typeface="Arial" charset="0"/>
                        <a:buChar char="•"/>
                      </a:pPr>
                      <a:r>
                        <a:rPr lang="en-US" sz="1600" b="0" i="0" u="none" strike="noStrike" kern="1200" baseline="0" dirty="0" smtClean="0">
                          <a:solidFill>
                            <a:srgbClr val="FFFFFF"/>
                          </a:solidFill>
                          <a:latin typeface="Courier" charset="0"/>
                        </a:rPr>
                        <a:t>Substantial legacy footprint</a:t>
                      </a:r>
                    </a:p>
                    <a:p>
                      <a:pPr marL="285750" indent="-285750" rtl="0">
                        <a:buSzPts val="1400"/>
                        <a:buFont typeface="Arial" charset="0"/>
                        <a:buChar char="•"/>
                      </a:pPr>
                      <a:r>
                        <a:rPr lang="en-US" sz="1600" b="0" i="0" u="none" strike="noStrike" kern="1200" baseline="0" dirty="0" smtClean="0">
                          <a:solidFill>
                            <a:srgbClr val="FFFFFF"/>
                          </a:solidFill>
                          <a:latin typeface="Courier" charset="0"/>
                        </a:rPr>
                        <a:t>Large population of long-lived servers </a:t>
                      </a:r>
                    </a:p>
                    <a:p>
                      <a:pPr marL="285750" indent="-285750" rtl="0">
                        <a:buSzPts val="1400"/>
                        <a:buFont typeface="Arial" charset="0"/>
                        <a:buChar char="•"/>
                      </a:pPr>
                      <a:r>
                        <a:rPr lang="en-US" sz="1600" b="0" i="0" u="none" strike="noStrike" kern="1200" baseline="0" dirty="0" smtClean="0">
                          <a:solidFill>
                            <a:srgbClr val="FFFFFF"/>
                          </a:solidFill>
                          <a:latin typeface="Courier" charset="0"/>
                        </a:rPr>
                        <a:t>Organization not “product” oriented</a:t>
                      </a:r>
                    </a:p>
                    <a:p>
                      <a:pPr marL="285750" indent="-285750" rtl="0">
                        <a:buSzPts val="1400"/>
                        <a:buFont typeface="Arial" charset="0"/>
                        <a:buChar char="•"/>
                      </a:pPr>
                      <a:r>
                        <a:rPr lang="en-US" sz="1600" b="0" i="0" u="none" strike="noStrike" kern="1200" baseline="0" dirty="0" smtClean="0">
                          <a:solidFill>
                            <a:srgbClr val="FFFFFF"/>
                          </a:solidFill>
                          <a:latin typeface="Courier" charset="0"/>
                        </a:rPr>
                        <a:t>Decentralized internal customers</a:t>
                      </a:r>
                    </a:p>
                    <a:p>
                      <a:pPr marL="285750" indent="-285750" rtl="0">
                        <a:buSzPts val="1400"/>
                        <a:buFont typeface="Arial" charset="0"/>
                        <a:buChar char="•"/>
                      </a:pPr>
                      <a:r>
                        <a:rPr lang="en-US" sz="1600" b="1" i="0" u="none" strike="noStrike" kern="1200" baseline="0" dirty="0" smtClean="0">
                          <a:solidFill>
                            <a:srgbClr val="FFFF00"/>
                          </a:solidFill>
                          <a:latin typeface="Courier" charset="0"/>
                        </a:rPr>
                        <a:t>Low standardization / automation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1" name="Table 10"/>
          <p:cNvGraphicFramePr>
            <a:graphicFrameLocks noGrp="1" noChangeAspect="1"/>
          </p:cNvGraphicFramePr>
          <p:nvPr>
            <p:extLst>
              <p:ext uri="{D42A27DB-BD31-4B8C-83A1-F6EECF244321}">
                <p14:modId xmlns:p14="http://schemas.microsoft.com/office/powerpoint/2010/main" val="68218855"/>
              </p:ext>
            </p:extLst>
          </p:nvPr>
        </p:nvGraphicFramePr>
        <p:xfrm>
          <a:off x="457199" y="3814679"/>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algn="ctr" rtl="0"/>
                      <a:r>
                        <a:rPr lang="en-US" sz="2800" b="0" i="0" u="sng" strike="noStrike" kern="1200" baseline="0" dirty="0" smtClean="0">
                          <a:solidFill>
                            <a:srgbClr val="FFFFFF"/>
                          </a:solidFill>
                          <a:latin typeface="Courier" charset="0"/>
                        </a:rPr>
                        <a:t>Opportunities</a:t>
                      </a:r>
                    </a:p>
                    <a:p>
                      <a:pPr marL="285750" indent="-285750" rtl="0">
                        <a:buSzPts val="1400"/>
                        <a:buFont typeface="Arial" charset="0"/>
                        <a:buChar char="•"/>
                      </a:pPr>
                      <a:r>
                        <a:rPr lang="en-US" sz="1600" b="1" i="0" u="none" strike="noStrike" kern="1200" baseline="0" dirty="0" smtClean="0">
                          <a:solidFill>
                            <a:srgbClr val="FFFF00"/>
                          </a:solidFill>
                          <a:latin typeface="Courier" charset="0"/>
                        </a:rPr>
                        <a:t>Centralized Infrastructure Engineering</a:t>
                      </a:r>
                    </a:p>
                    <a:p>
                      <a:pPr marL="285750" indent="-285750" rtl="0">
                        <a:buSzPts val="1400"/>
                        <a:buFont typeface="Arial" charset="0"/>
                        <a:buChar char="•"/>
                      </a:pPr>
                      <a:r>
                        <a:rPr lang="en-US" sz="1600" b="0" i="0" u="none" strike="noStrike" kern="1200" baseline="0" dirty="0" smtClean="0">
                          <a:solidFill>
                            <a:srgbClr val="FFFFFF"/>
                          </a:solidFill>
                          <a:latin typeface="Courier" charset="0"/>
                        </a:rPr>
                        <a:t>Under-challenged IT Pros</a:t>
                      </a:r>
                    </a:p>
                    <a:p>
                      <a:pPr marL="285750" indent="-285750" rtl="0">
                        <a:buSzPts val="1400"/>
                        <a:buFont typeface="Arial" charset="0"/>
                        <a:buChar char="•"/>
                      </a:pPr>
                      <a:r>
                        <a:rPr lang="en-US" sz="1600" b="0" i="0" u="none" strike="noStrike" kern="1200" baseline="0" dirty="0" smtClean="0">
                          <a:solidFill>
                            <a:srgbClr val="FFFFFF"/>
                          </a:solidFill>
                          <a:latin typeface="Courier" charset="0"/>
                        </a:rPr>
                        <a:t>2 Engineers with scripting capabilities</a:t>
                      </a:r>
                    </a:p>
                    <a:p>
                      <a:pPr marL="285750" indent="-285750" rtl="0">
                        <a:buSzPts val="1400"/>
                        <a:buFont typeface="Arial" charset="0"/>
                        <a:buChar char="•"/>
                      </a:pPr>
                      <a:r>
                        <a:rPr lang="en-US" sz="1600" b="1" i="0" u="none" strike="noStrike" kern="1200" baseline="0" dirty="0" smtClean="0">
                          <a:solidFill>
                            <a:srgbClr val="FFFF00"/>
                          </a:solidFill>
                          <a:latin typeface="Courier" charset="0"/>
                        </a:rPr>
                        <a:t>CSC 2020 ($2B </a:t>
                      </a:r>
                      <a:r>
                        <a:rPr lang="en-US" sz="1600" b="1" i="0" u="none" strike="noStrike" kern="1200" baseline="0" dirty="0" smtClean="0">
                          <a:solidFill>
                            <a:srgbClr val="FFFF00"/>
                          </a:solidFill>
                          <a:latin typeface="Courier" charset="0"/>
                          <a:sym typeface="Wingdings"/>
                        </a:rPr>
                        <a:t> $5B)</a:t>
                      </a:r>
                    </a:p>
                    <a:p>
                      <a:pPr marL="285750" indent="-285750" rtl="0">
                        <a:buSzPts val="1400"/>
                        <a:buFont typeface="Arial" charset="0"/>
                        <a:buChar char="•"/>
                      </a:pPr>
                      <a:endParaRPr lang="en-US" sz="1600" b="0" i="0" u="none" strike="noStrike" kern="1200" baseline="0" dirty="0" smtClean="0">
                        <a:solidFill>
                          <a:srgbClr val="FFFFFF"/>
                        </a:solidFill>
                        <a:latin typeface="Courier" charset="0"/>
                      </a:endParaRPr>
                    </a:p>
                    <a:p>
                      <a:pPr marL="285750" indent="-285750" rtl="0">
                        <a:buSzPts val="1400"/>
                        <a:buFont typeface="Arial" charset="0"/>
                        <a:buChar char="•"/>
                      </a:pPr>
                      <a:endParaRPr lang="en-US" sz="1600" b="0" i="0" u="none" strike="noStrike" kern="1200" baseline="0" dirty="0" smtClean="0">
                        <a:solidFill>
                          <a:srgbClr val="FFFFFF"/>
                        </a:solidFill>
                        <a:latin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12" name="Table 11"/>
          <p:cNvGraphicFramePr>
            <a:graphicFrameLocks noGrp="1" noChangeAspect="1"/>
          </p:cNvGraphicFramePr>
          <p:nvPr>
            <p:extLst>
              <p:ext uri="{D42A27DB-BD31-4B8C-83A1-F6EECF244321}">
                <p14:modId xmlns:p14="http://schemas.microsoft.com/office/powerpoint/2010/main" val="636426916"/>
              </p:ext>
            </p:extLst>
          </p:nvPr>
        </p:nvGraphicFramePr>
        <p:xfrm>
          <a:off x="6090248" y="3814679"/>
          <a:ext cx="5633049" cy="2396045"/>
        </p:xfrm>
        <a:graphic>
          <a:graphicData uri="http://schemas.openxmlformats.org/drawingml/2006/table">
            <a:tbl>
              <a:tblPr firstRow="1" bandRow="1">
                <a:tableStyleId>{2D5ABB26-0587-4C30-8999-92F81FD0307C}</a:tableStyleId>
              </a:tblPr>
              <a:tblGrid>
                <a:gridCol w="5633049"/>
              </a:tblGrid>
              <a:tr h="2396045">
                <a:tc>
                  <a:txBody>
                    <a:bodyPr/>
                    <a:lstStyle/>
                    <a:p>
                      <a:pPr algn="ctr" rtl="0"/>
                      <a:r>
                        <a:rPr lang="en-US" sz="2800" b="0" i="0" u="sng" strike="noStrike" kern="1200" baseline="0" dirty="0" smtClean="0">
                          <a:solidFill>
                            <a:srgbClr val="FFFFFF"/>
                          </a:solidFill>
                          <a:latin typeface="Courier" charset="0"/>
                        </a:rPr>
                        <a:t>Threats</a:t>
                      </a:r>
                    </a:p>
                    <a:p>
                      <a:pPr marL="285750" indent="-285750" rtl="0">
                        <a:buSzPts val="1400"/>
                        <a:buFont typeface="Arial" charset="0"/>
                        <a:buChar char="•"/>
                      </a:pPr>
                      <a:r>
                        <a:rPr lang="en-US" sz="1600" b="0" i="0" u="none" strike="noStrike" kern="1200" baseline="0" dirty="0" smtClean="0">
                          <a:solidFill>
                            <a:srgbClr val="FFFFFF"/>
                          </a:solidFill>
                          <a:latin typeface="Courier" charset="0"/>
                        </a:rPr>
                        <a:t>Potential disruption in retail</a:t>
                      </a:r>
                    </a:p>
                    <a:p>
                      <a:pPr marL="285750" marR="0" indent="-285750" algn="l" defTabSz="914400" rtl="0" eaLnBrk="1" fontAlgn="auto" latinLnBrk="0" hangingPunct="1">
                        <a:lnSpc>
                          <a:spcPct val="100000"/>
                        </a:lnSpc>
                        <a:spcBef>
                          <a:spcPts val="0"/>
                        </a:spcBef>
                        <a:spcAft>
                          <a:spcPts val="0"/>
                        </a:spcAft>
                        <a:buClrTx/>
                        <a:buSzPts val="1400"/>
                        <a:buFont typeface="Arial" charset="0"/>
                        <a:buChar char="•"/>
                        <a:tabLst/>
                        <a:defRPr/>
                      </a:pPr>
                      <a:r>
                        <a:rPr lang="en-US" sz="1600" b="1" i="0" u="none" strike="noStrike" kern="1200" baseline="0" dirty="0" smtClean="0">
                          <a:solidFill>
                            <a:srgbClr val="FFFF00"/>
                          </a:solidFill>
                          <a:latin typeface="Courier" charset="0"/>
                        </a:rPr>
                        <a:t>CSC 2020 ($2B </a:t>
                      </a:r>
                      <a:r>
                        <a:rPr lang="en-US" sz="1600" b="1" i="0" u="none" strike="noStrike" kern="1200" baseline="0" dirty="0" smtClean="0">
                          <a:solidFill>
                            <a:srgbClr val="FFFF00"/>
                          </a:solidFill>
                          <a:latin typeface="Courier" charset="0"/>
                          <a:sym typeface="Wingdings"/>
                        </a:rPr>
                        <a:t> $5B)</a:t>
                      </a:r>
                    </a:p>
                    <a:p>
                      <a:pPr marL="285750" indent="-285750" rtl="0">
                        <a:buSzPts val="1400"/>
                        <a:buFont typeface="Arial" charset="0"/>
                        <a:buChar char="•"/>
                      </a:pPr>
                      <a:endParaRPr lang="en-US" sz="1600" b="0" i="0" u="none" strike="noStrike" kern="1200" baseline="0" dirty="0" smtClean="0">
                        <a:solidFill>
                          <a:srgbClr val="FFFFFF"/>
                        </a:solidFill>
                        <a:latin typeface="Courier" charset="0"/>
                      </a:endParaRPr>
                    </a:p>
                    <a:p>
                      <a:pPr marL="285750" indent="-285750" rtl="0">
                        <a:buSzPts val="1400"/>
                        <a:buFont typeface="Arial" charset="0"/>
                        <a:buChar char="•"/>
                      </a:pPr>
                      <a:endParaRPr lang="en-US" sz="1600" b="0" i="0" u="none" strike="noStrike" kern="1200" baseline="0" dirty="0" smtClean="0">
                        <a:solidFill>
                          <a:srgbClr val="FFFFFF"/>
                        </a:solidFill>
                        <a:latin typeface="Courier" charset="0"/>
                      </a:endParaRPr>
                    </a:p>
                    <a:p>
                      <a:pPr marL="285750" indent="-285750" rtl="0">
                        <a:buSzPts val="1400"/>
                        <a:buFont typeface="Arial" charset="0"/>
                        <a:buChar char="•"/>
                      </a:pPr>
                      <a:endParaRPr lang="en-US" sz="1400" b="0" i="0" u="none" strike="noStrike" kern="1200" baseline="0" dirty="0" smtClean="0">
                        <a:solidFill>
                          <a:srgbClr val="FFFFFF"/>
                        </a:solidFill>
                        <a:latin typeface="Courier"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6545742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502"/>
          <a:stretch/>
        </p:blipFill>
        <p:spPr>
          <a:xfrm>
            <a:off x="385527" y="37654"/>
            <a:ext cx="11420946" cy="6245672"/>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6</a:t>
            </a:fld>
            <a:endParaRPr lang="en-US"/>
          </a:p>
        </p:txBody>
      </p:sp>
      <p:sp>
        <p:nvSpPr>
          <p:cNvPr id="5" name="Title 1"/>
          <p:cNvSpPr txBox="1">
            <a:spLocks/>
          </p:cNvSpPr>
          <p:nvPr/>
        </p:nvSpPr>
        <p:spPr>
          <a:xfrm>
            <a:off x="373382" y="5223580"/>
            <a:ext cx="11445237" cy="1107704"/>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2667" dirty="0" smtClean="0"/>
              <a:t>Core Challenge: Enduring DevOps transformations require a commitment to Continuous Improvement (Learning)</a:t>
            </a:r>
            <a:endParaRPr lang="en-US" sz="2667" dirty="0"/>
          </a:p>
        </p:txBody>
      </p:sp>
    </p:spTree>
    <p:extLst>
      <p:ext uri="{BB962C8B-B14F-4D97-AF65-F5344CB8AC3E}">
        <p14:creationId xmlns:p14="http://schemas.microsoft.com/office/powerpoint/2010/main" val="1636548161"/>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7</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110" t="-94" r="4588" b="6448"/>
          <a:stretch/>
        </p:blipFill>
        <p:spPr>
          <a:xfrm>
            <a:off x="1653019" y="60512"/>
            <a:ext cx="8885962" cy="6736977"/>
          </a:xfrm>
          <a:prstGeom prst="rect">
            <a:avLst/>
          </a:prstGeom>
        </p:spPr>
      </p:pic>
      <p:sp>
        <p:nvSpPr>
          <p:cNvPr id="7" name="Title 1"/>
          <p:cNvSpPr txBox="1">
            <a:spLocks/>
          </p:cNvSpPr>
          <p:nvPr/>
        </p:nvSpPr>
        <p:spPr>
          <a:xfrm>
            <a:off x="314438" y="5472951"/>
            <a:ext cx="11563125" cy="817992"/>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6000" smtClean="0"/>
              <a:t>Growth Mindset?</a:t>
            </a:r>
            <a:endParaRPr lang="en-US" sz="6000" dirty="0"/>
          </a:p>
        </p:txBody>
      </p:sp>
    </p:spTree>
    <p:extLst>
      <p:ext uri="{BB962C8B-B14F-4D97-AF65-F5344CB8AC3E}">
        <p14:creationId xmlns:p14="http://schemas.microsoft.com/office/powerpoint/2010/main" val="120832622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 t="20035" r="-429"/>
          <a:stretch/>
        </p:blipFill>
        <p:spPr>
          <a:xfrm>
            <a:off x="808038" y="263570"/>
            <a:ext cx="10590609" cy="6019755"/>
          </a:xfrm>
          <a:prstGeom prst="rect">
            <a:avLst/>
          </a:prstGeom>
        </p:spPr>
      </p:pic>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8</a:t>
            </a:fld>
            <a:endParaRPr lang="en-US"/>
          </a:p>
        </p:txBody>
      </p:sp>
      <p:sp>
        <p:nvSpPr>
          <p:cNvPr id="5" name="Title 1"/>
          <p:cNvSpPr txBox="1">
            <a:spLocks/>
          </p:cNvSpPr>
          <p:nvPr/>
        </p:nvSpPr>
        <p:spPr>
          <a:xfrm>
            <a:off x="808037" y="5194302"/>
            <a:ext cx="10207625" cy="1022684"/>
          </a:xfrm>
          <a:prstGeom prst="rect">
            <a:avLst/>
          </a:prstGeom>
          <a:solidFill>
            <a:srgbClr val="000000">
              <a:alpha val="40392"/>
            </a:srgbClr>
          </a:solidFill>
        </p:spPr>
        <p:txBody>
          <a:bodyPr anchor="t">
            <a:noAutofit/>
          </a:bodyPr>
          <a:lstStyle>
            <a:lvl1pPr algn="ctr" defTabSz="914400" rtl="0" eaLnBrk="1" latinLnBrk="0" hangingPunct="1">
              <a:lnSpc>
                <a:spcPct val="90000"/>
              </a:lnSpc>
              <a:spcBef>
                <a:spcPct val="0"/>
              </a:spcBef>
              <a:buNone/>
              <a:defRPr sz="4400" kern="1200">
                <a:solidFill>
                  <a:schemeClr val="bg1"/>
                </a:solidFill>
                <a:latin typeface="Courier" charset="0"/>
                <a:ea typeface="Courier" charset="0"/>
                <a:cs typeface="Courier" charset="0"/>
              </a:defRPr>
            </a:lvl1pPr>
          </a:lstStyle>
          <a:p>
            <a:r>
              <a:rPr lang="en-US" sz="2667" dirty="0" smtClean="0"/>
              <a:t>Turn the Ship Around : True story of a worst to first transformation with the same crew!</a:t>
            </a:r>
            <a:endParaRPr lang="en-US" sz="2667"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50753" t="3430"/>
          <a:stretch/>
        </p:blipFill>
        <p:spPr>
          <a:xfrm>
            <a:off x="7297053" y="380999"/>
            <a:ext cx="3977621" cy="2946401"/>
          </a:xfrm>
          <a:prstGeom prst="rect">
            <a:avLst/>
          </a:prstGeom>
        </p:spPr>
      </p:pic>
    </p:spTree>
    <p:extLst>
      <p:ext uri="{BB962C8B-B14F-4D97-AF65-F5344CB8AC3E}">
        <p14:creationId xmlns:p14="http://schemas.microsoft.com/office/powerpoint/2010/main" val="71154290"/>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3608" r="2837" b="7836"/>
          <a:stretch/>
        </p:blipFill>
        <p:spPr>
          <a:xfrm>
            <a:off x="14990" y="164892"/>
            <a:ext cx="12180497" cy="6445767"/>
          </a:xfrm>
          <a:prstGeom prst="rect">
            <a:avLst/>
          </a:prstGeom>
        </p:spPr>
      </p:pic>
      <p:sp>
        <p:nvSpPr>
          <p:cNvPr id="3" name="Content Placeholder 2"/>
          <p:cNvSpPr>
            <a:spLocks noGrp="1"/>
          </p:cNvSpPr>
          <p:nvPr>
            <p:ph idx="1"/>
          </p:nvPr>
        </p:nvSpPr>
        <p:spPr>
          <a:solidFill>
            <a:schemeClr val="tx1">
              <a:alpha val="30000"/>
            </a:schemeClr>
          </a:solidFill>
        </p:spPr>
        <p:txBody>
          <a:bodyPr/>
          <a:lstStyle/>
          <a:p>
            <a:r>
              <a:rPr lang="en-US" sz="4800" u="sng" dirty="0" smtClean="0"/>
              <a:t>Interviews: </a:t>
            </a:r>
          </a:p>
          <a:p>
            <a:endParaRPr lang="en-US" sz="4000" dirty="0" smtClean="0"/>
          </a:p>
          <a:p>
            <a:pPr marL="914400" indent="-914400">
              <a:buFont typeface="+mj-lt"/>
              <a:buAutoNum type="arabicPeriod"/>
            </a:pPr>
            <a:r>
              <a:rPr lang="en-US" sz="4000" dirty="0" smtClean="0"/>
              <a:t>Describe the journey</a:t>
            </a:r>
          </a:p>
          <a:p>
            <a:pPr marL="914400" indent="-914400">
              <a:buFont typeface="+mj-lt"/>
              <a:buAutoNum type="arabicPeriod"/>
            </a:pPr>
            <a:r>
              <a:rPr lang="en-US" sz="4000" dirty="0" smtClean="0"/>
              <a:t>Favorite aspect</a:t>
            </a:r>
          </a:p>
          <a:p>
            <a:pPr marL="914400" indent="-914400">
              <a:buFont typeface="+mj-lt"/>
              <a:buAutoNum type="arabicPeriod"/>
            </a:pPr>
            <a:r>
              <a:rPr lang="en-US" sz="4000" dirty="0" smtClean="0"/>
              <a:t>Least favorite aspect</a:t>
            </a:r>
          </a:p>
          <a:p>
            <a:pPr marL="914400" indent="-914400">
              <a:buFont typeface="+mj-lt"/>
              <a:buAutoNum type="arabicPeriod"/>
            </a:pPr>
            <a:r>
              <a:rPr lang="en-US" sz="4000" dirty="0" smtClean="0"/>
              <a:t>Advice to the 2015 you</a:t>
            </a:r>
          </a:p>
          <a:p>
            <a:pPr marL="914400" indent="-914400">
              <a:buFont typeface="+mj-lt"/>
              <a:buAutoNum type="arabicPeriod"/>
            </a:pPr>
            <a:r>
              <a:rPr lang="en-US" sz="4000" dirty="0" smtClean="0"/>
              <a:t>Anticipating in next 2 years</a:t>
            </a:r>
          </a:p>
          <a:p>
            <a:endParaRPr lang="en-US" sz="4000" dirty="0"/>
          </a:p>
        </p:txBody>
      </p:sp>
      <p:sp>
        <p:nvSpPr>
          <p:cNvPr id="4" name="Slide Number Placeholder 3"/>
          <p:cNvSpPr>
            <a:spLocks noGrp="1"/>
          </p:cNvSpPr>
          <p:nvPr>
            <p:ph type="sldNum" sz="quarter" idx="4294967295"/>
          </p:nvPr>
        </p:nvSpPr>
        <p:spPr>
          <a:xfrm>
            <a:off x="0" y="6283325"/>
            <a:ext cx="808038" cy="411163"/>
          </a:xfrm>
        </p:spPr>
        <p:txBody>
          <a:bodyPr/>
          <a:lstStyle/>
          <a:p>
            <a:fld id="{03CBEB89-E47E-4106-9DE1-9B407DF8E52F}" type="slidenum">
              <a:rPr lang="en-US" smtClean="0"/>
              <a:pPr/>
              <a:t>9</a:t>
            </a:fld>
            <a:endParaRPr lang="en-US"/>
          </a:p>
        </p:txBody>
      </p:sp>
    </p:spTree>
    <p:extLst>
      <p:ext uri="{BB962C8B-B14F-4D97-AF65-F5344CB8AC3E}">
        <p14:creationId xmlns:p14="http://schemas.microsoft.com/office/powerpoint/2010/main" val="291790089"/>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63362</TotalTime>
  <Words>3452</Words>
  <Application>Microsoft Macintosh PowerPoint</Application>
  <PresentationFormat>Widescreen</PresentationFormat>
  <Paragraphs>469</Paragraphs>
  <Slides>37</Slides>
  <Notes>37</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vt:lpstr>
      <vt:lpstr>Courier</vt:lpstr>
      <vt:lpstr>Courier</vt:lpstr>
      <vt:lpstr>GerTT</vt:lpstr>
      <vt:lpstr>Wingdings</vt:lpstr>
      <vt:lpstr>Arial</vt:lpstr>
      <vt:lpstr>Office Theme</vt:lpstr>
      <vt:lpstr>DevOpsing in a Microsoft World</vt:lpstr>
      <vt:lpstr>“DevOps in a Microsoft shop is like a 5 hour road trip to an amusement park on the hottest day of the year”</vt:lpstr>
      <vt:lpstr>PowerPoint Presentation</vt:lpstr>
      <vt:lpstr>PowerPoint Presentation</vt:lpstr>
      <vt:lpstr>SWOT Analysis ~2014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curious people</vt:lpstr>
      <vt:lpstr>PowerPoint Presentation</vt:lpstr>
      <vt:lpstr>2015</vt:lpstr>
      <vt:lpstr>2016</vt:lpstr>
      <vt:lpstr>2017</vt:lpstr>
      <vt:lpstr>PowerPoint Presentation</vt:lpstr>
      <vt:lpstr>ChatOps: A collaboration workflow that connects people, tools, process, and automation  </vt:lpstr>
      <vt:lpstr>Active Directory, Artifactory, Azure, CHEF, Cisco, Citrix, Commvault, EMC, GitLab, Grafana, InfluxDB, Isilon, Jenkins, Lansweeper, O365, NetScaler, Packer, Palo Alto, Pester, PoshOrigin, SAP, SCCM, Sensu, SharePoint, Symantec, Teradata, Terraform, TFS, VMware, VPN, Windows</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c:title>
  <dc:creator>Nasello, Scott</dc:creator>
  <cp:lastModifiedBy>Microsoft Office User</cp:lastModifiedBy>
  <cp:revision>842</cp:revision>
  <cp:lastPrinted>2017-06-05T17:42:58Z</cp:lastPrinted>
  <dcterms:created xsi:type="dcterms:W3CDTF">2016-04-06T03:20:48Z</dcterms:created>
  <dcterms:modified xsi:type="dcterms:W3CDTF">2017-06-25T02:03:53Z</dcterms:modified>
</cp:coreProperties>
</file>